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8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Lst>
  <p:sldSz cx="16256000" cy="9144000"/>
  <p:notesSz cx="6858000" cy="9144000"/>
  <p:embeddedFontLst>
    <p:embeddedFont>
      <p:font typeface="Open Sans ExtraBold" charset="0"/>
      <p:bold r:id="rId90"/>
      <p:boldItalic r:id="rId91"/>
    </p:embeddedFont>
    <p:embeddedFont>
      <p:font typeface="Open Sans" charset="0"/>
      <p:regular r:id="rId92"/>
      <p:bold r:id="rId93"/>
      <p:italic r:id="rId94"/>
      <p:boldItalic r:id="rId95"/>
    </p:embeddedFont>
    <p:embeddedFont>
      <p:font typeface="Calibri"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Full" cryptAlgorithmClass="hash" cryptAlgorithmType="typeAny" cryptAlgorithmSid="4" spinCount="100000" saltData="r9vtfTHawc36jZ4FRPI1Pg==" hashData="Pg7KL5pFlKOFOzxQL6Oz4QWhCE4="/>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4776">
          <p15:clr>
            <a:srgbClr val="A4A3A4"/>
          </p15:clr>
        </p15:guide>
        <p15:guide id="2" pos="5456">
          <p15:clr>
            <a:srgbClr val="A4A3A4"/>
          </p15:clr>
        </p15:guide>
      </p15:sldGuideLst>
    </p:ext>
    <p:ext uri="{2D200454-40CA-4A62-9FC3-DE9A4176ACB9}">
      <p15:notes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1852D7AA-E233-4E5F-BD64-0DC66FBB09A5}">
  <a:tblStyle styleId="{1852D7AA-E233-4E5F-BD64-0DC66FBB09A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b="off" i="off"/>
      <a:tcStyle>
        <a:tcBdr/>
        <a:fill>
          <a:solidFill>
            <a:srgbClr val="D0DEEF"/>
          </a:solidFill>
        </a:fill>
      </a:tcStyle>
    </a:band1H>
    <a:band2H>
      <a:tcTxStyle b="off" i="off"/>
      <a:tcStyle>
        <a:tcBdr/>
      </a:tcStyle>
    </a:band2H>
    <a:band1V>
      <a:tcTxStyle b="off" i="off"/>
      <a:tcStyle>
        <a:tcBdr/>
        <a:fill>
          <a:solidFill>
            <a:srgbClr val="D0DEEF"/>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786" y="-102"/>
      </p:cViewPr>
      <p:guideLst>
        <p:guide orient="horz" pos="4776"/>
        <p:guide pos="5456"/>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Open Sans"/>
                <a:ea typeface="Open Sans"/>
                <a:cs typeface="Open Sans"/>
                <a:sym typeface="Open Sans"/>
              </a:rPr>
              <a:t>‹#›</a:t>
            </a:fld>
            <a:endParaRPr sz="12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27183972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Let’s now explore the first couple of steps of the machine learning approach: Understanding the dataset and extracting its features that affect the outcome.</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This is a dataset which contains information of a XYZ firm. It shows random records of some of its employees. These are called observations.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Education and professional training are attributes. The first attribute indicates the employees’ number of years of education, while the second attribute shows how many of them actually took some professional training.</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Now, the years of education and the professional training of the employees affect their salaries. That’s why the hourly rate is the response or outcome of the dataset.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Using this data, you can now predict that a person with 16 years of education and some professional training can fetch an average of 100 US dollars per hour.</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 </a:t>
            </a:r>
            <a:endParaRPr>
              <a:latin typeface="Open Sans"/>
              <a:ea typeface="Open Sans"/>
              <a:cs typeface="Open Sans"/>
              <a:sym typeface="Open Sans"/>
            </a:endParaRPr>
          </a:p>
        </p:txBody>
      </p:sp>
      <p:sp>
        <p:nvSpPr>
          <p:cNvPr id="590" name="Google Shape;59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Open Sans"/>
                <a:ea typeface="Open Sans"/>
                <a:cs typeface="Open Sans"/>
                <a:sym typeface="Open Sans"/>
              </a:rPr>
              <a:t>Steps 3 and 4 involve identifying what the type of the problem is and which model is best suited to solve it. Machine learning can either be supervised or unsupervised. Based on that, the appropriate problem type should be selected.</a:t>
            </a:r>
            <a:endParaRPr sz="1200">
              <a:solidFill>
                <a:srgbClr val="404040"/>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You have already seen the dataset for XYZ firm, which had observations, features, and response. In supervised learning, all three of them are used to create and train a model to predict the “right” response for a new set of data points with similar features. Its main objective is to predict the outcome by generalizing the data and applying the generalized rule to the new data points.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In unsupervised learning, the response or the outcome of the data is not known. Here, we try to identify patterns in the data by grouping similar types of data. Note that there is no definite or right answer. The goal of unsupervised learning models is to represent data in a way that meaningful information can be extracted.</a:t>
            </a:r>
            <a:endParaRPr>
              <a:latin typeface="Open Sans"/>
              <a:ea typeface="Open Sans"/>
              <a:cs typeface="Open Sans"/>
              <a:sym typeface="Open Sans"/>
            </a:endParaRPr>
          </a:p>
        </p:txBody>
      </p:sp>
      <p:sp>
        <p:nvSpPr>
          <p:cNvPr id="608" name="Google Shape;60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Data can either be continuous or categorical. Based on whether it is supervised or unsupervised learning, the problem type will differ.</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Continuous data is information which can be measured and has infinite number of possible values. For example, age, salary, price, temperature, and so 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Categorical data is information which can be grouped or labeled, such as gender, face recognition, or spam detection.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Open Sans"/>
                <a:ea typeface="Open Sans"/>
                <a:cs typeface="Open Sans"/>
                <a:sym typeface="Open Sans"/>
              </a:rPr>
              <a:t>For supervised learning, use the regression algorithm if the data is continuous. Use the classification machine learning when the data is categorical.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For unsupervised learning, use dimensionality reduction for continuous data. This method reduces the dimensions of dataset without any loss of data. Clustering is mainly used for categorical data and is used to group similar data points. </a:t>
            </a:r>
            <a:endParaRPr>
              <a:latin typeface="Open Sans"/>
              <a:ea typeface="Open Sans"/>
              <a:cs typeface="Open Sans"/>
              <a:sym typeface="Open Sans"/>
            </a:endParaRPr>
          </a:p>
        </p:txBody>
      </p:sp>
      <p:sp>
        <p:nvSpPr>
          <p:cNvPr id="631" name="Google Shape;63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Google’s news makes use of both supervised and unsupervised machine learning models.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To identify and categorize news articles appropriately, Google uses a classification algorithm, which falls under the supervised machine learning model.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Now if you click a particular news within a category, it will show you all the related stories from different news media and channels. This grouping is done by clustering, which is an unsupervised learning algorithm.</a:t>
            </a:r>
            <a:endParaRPr>
              <a:latin typeface="Open Sans"/>
              <a:ea typeface="Open Sans"/>
              <a:cs typeface="Open Sans"/>
              <a:sym typeface="Open Sans"/>
            </a:endParaRPr>
          </a:p>
        </p:txBody>
      </p:sp>
      <p:sp>
        <p:nvSpPr>
          <p:cNvPr id="680" name="Google Shape;68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5" name="Google Shape;70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Open Sans"/>
                <a:ea typeface="Open Sans"/>
                <a:cs typeface="Open Sans"/>
                <a:sym typeface="Open Sans"/>
              </a:rPr>
              <a:t>Before you look at the next steps of the machine learning approach, let’s understand how supervised and unsupervised learning models work. </a:t>
            </a:r>
            <a:endParaRPr>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endParaRPr sz="1200">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Open Sans"/>
                <a:ea typeface="Open Sans"/>
                <a:cs typeface="Open Sans"/>
                <a:sym typeface="Open Sans"/>
              </a:rPr>
              <a:t>A known dataset has observations, which include features and response. In supervised learning, the features and response are fed into the appropriate machine learning algorithm to train it. After the algorithm is fine tuned, a predictive model is built on top of it. Any new or unseen data with the same features will not have a label or a response attached to it. The model is used to predict the response for this data. </a:t>
            </a:r>
            <a:endParaRPr sz="1200">
              <a:solidFill>
                <a:srgbClr val="404040"/>
              </a:solidFill>
              <a:latin typeface="Open Sans"/>
              <a:ea typeface="Open Sans"/>
              <a:cs typeface="Open Sans"/>
              <a:sym typeface="Open Sans"/>
            </a:endParaRPr>
          </a:p>
        </p:txBody>
      </p:sp>
      <p:sp>
        <p:nvSpPr>
          <p:cNvPr id="706" name="Google Shape;70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Open Sans"/>
                <a:ea typeface="Open Sans"/>
                <a:cs typeface="Open Sans"/>
                <a:sym typeface="Open Sans"/>
              </a:rPr>
              <a:t>In unsupervised learning, a known dataset has a set of observations with features. But the response or outcome is not known. Without the knowledge of what the expected outcome should be for a given set of data points, the machine learning algorithm cannot be taught to predict the outcome for any new dataset. But, you do know what the features are of a given dataset. Based on this information and your domain expertise, you can choose a few assumptions that will help you to define the features or attributes the algorithm should watch out for. This helps it identify, classify, and visually represent any new or unseen data. You can also use cross-validation to further test and train the model and improve its accuracy.</a:t>
            </a:r>
            <a:endParaRPr sz="1200">
              <a:solidFill>
                <a:schemeClr val="dk1"/>
              </a:solidFill>
              <a:latin typeface="Open Sans"/>
              <a:ea typeface="Open Sans"/>
              <a:cs typeface="Open Sans"/>
              <a:sym typeface="Open Sans"/>
            </a:endParaRPr>
          </a:p>
        </p:txBody>
      </p:sp>
      <p:sp>
        <p:nvSpPr>
          <p:cNvPr id="773" name="Google Shape;77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6" name="Google Shape;82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last two steps of the Machine Learning Approach involve testing, training, and optimizing the model.</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Only supervised learning models can be trained because all the “right” features, and labels or responses are already known. In unsupervised learning, the machine algorithm looks for similarities based only on statistical properties.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There are two approaches to train the supervised learning model:</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first approach is to use two separate datasets, one to train the model and the other to test it. The second approach is to split a single dataset into two parts: a training set and a testing set.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Data analysts prefer the split approach because the algorithm uses the same set of data points for training and testing, and they can change from one iteration to other.</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test set usually makes up some twenty to forty percent of the original dataset. The split approach gives greater accuracy when it comes to predicting the unknowns. </a:t>
            </a:r>
            <a:endParaRPr>
              <a:latin typeface="Open Sans"/>
              <a:ea typeface="Open Sans"/>
              <a:cs typeface="Open Sans"/>
              <a:sym typeface="Open Sans"/>
            </a:endParaRPr>
          </a:p>
        </p:txBody>
      </p:sp>
      <p:sp>
        <p:nvSpPr>
          <p:cNvPr id="827" name="Google Shape;82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last two steps of the Machine Learning Approach involve testing, training, and optimizing the model.</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Only supervised learning models can be trained because all the “right” features, and labels or responses are already known. In unsupervised learning, the machine algorithm looks for similarities based only on statistical properties.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There are two approaches to train the supervised learning model:</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first approach is to use two separate datasets, one to train the model and the other to test it. The second approach is to split a single dataset into two parts: a training set and a testing set.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Data analysts prefer the split approach because the algorithm uses the same set of data points for training and testing, and they can change from one iteration to other.</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test set usually makes up some twenty to forty percent of the original dataset. The split approach gives greater accuracy when it comes to predicting the unknowns. </a:t>
            </a:r>
            <a:endParaRPr>
              <a:latin typeface="Open Sans"/>
              <a:ea typeface="Open Sans"/>
              <a:cs typeface="Open Sans"/>
              <a:sym typeface="Open Sans"/>
            </a:endParaRPr>
          </a:p>
        </p:txBody>
      </p:sp>
      <p:sp>
        <p:nvSpPr>
          <p:cNvPr id="874" name="Google Shape;87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3" name="Google Shape;92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To better understand how the split approach works, let’s go back to the same records belonging to the XYZ firm.</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Looking at the records, you can see that it contains continuous data. Hence, it requires the regression algorithm under the supervised learning model. Your next step is to find the attributes which affect the outcome. Since employee ID does not affect the outcome, you can drop it from the set. Use 5 of the records for training, and the rest 3 for testing. This would split the dataset into 37.5% test data and 62.5% train data.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response is also split into testing and training sets.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This whole approach helps achieve greater accuracy for response predictions.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p:txBody>
      </p:sp>
      <p:sp>
        <p:nvSpPr>
          <p:cNvPr id="924" name="Google Shape;92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2" name="Google Shape;94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While designing the supervised learning model, consider the following:</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Response and the features which directly affect the outcome feed the machine algorithm and model directly.</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Fine tune the parameters of the model, based on the training and testing results, to optimize its performance and accuracy. This will help you to scale up the model easily. </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Generalization means “predicting the response.” Strive for a model which can predict consistently.</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p:txBody>
      </p:sp>
      <p:sp>
        <p:nvSpPr>
          <p:cNvPr id="943" name="Google Shape;94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8" name="Google Shape;43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1200"/>
              <a:buFont typeface="Calibri"/>
              <a:buNone/>
            </a:pPr>
            <a:r>
              <a:rPr lang="en-US" sz="1200">
                <a:solidFill>
                  <a:srgbClr val="FF0000"/>
                </a:solidFill>
                <a:latin typeface="Open Sans"/>
                <a:ea typeface="Open Sans"/>
                <a:cs typeface="Open Sans"/>
                <a:sym typeface="Open Sans"/>
              </a:rPr>
              <a:t>Hi! Welcome back! In this lesson offered by Simplilearn, I will take you through machine learning, its algorithms, and how Scikit-Learn makes it all so easy for you.</a:t>
            </a:r>
            <a:endParaRPr/>
          </a:p>
          <a:p>
            <a:pPr marL="0" lvl="0" indent="0" algn="l" rtl="0">
              <a:lnSpc>
                <a:spcPct val="100000"/>
              </a:lnSpc>
              <a:spcBef>
                <a:spcPts val="0"/>
              </a:spcBef>
              <a:spcAft>
                <a:spcPts val="0"/>
              </a:spcAft>
              <a:buSzPts val="1400"/>
              <a:buNone/>
            </a:pPr>
            <a:endParaRPr>
              <a:latin typeface="Open Sans"/>
              <a:ea typeface="Open Sans"/>
              <a:cs typeface="Open Sans"/>
              <a:sym typeface="Open Sans"/>
            </a:endParaRPr>
          </a:p>
        </p:txBody>
      </p:sp>
      <p:sp>
        <p:nvSpPr>
          <p:cNvPr id="439" name="Google Shape;43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rPr>
              <a:t>2</a:t>
            </a:fld>
            <a:endParaRPr sz="1200" b="0" i="0" u="none" strike="noStrike" cap="none">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4" name="Google Shape;97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9" name="Google Shape;97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Scikit is a powerful and modern machine learning Python library. It is a great tool for fully and semi-automated advanced data analysis and information extraction.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There are a lot of reasons why Scikit-Learn is a preferred machine learning tool:</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It has efficient tools to identify and organize problems, such as whether it fits the supervised or unsupervised learning model.</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It contains many free and open datasets.</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It has a rich set of built-in libraries for learning and predicting.</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It provides model support for every problem type.</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It also has built-in functions, such as pickle, for model persistence. </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It is supported by a huge open source community and vendor base.</a:t>
            </a:r>
            <a:endParaRPr>
              <a:latin typeface="Open Sans"/>
              <a:ea typeface="Open Sans"/>
              <a:cs typeface="Open Sans"/>
              <a:sym typeface="Open Sans"/>
            </a:endParaRPr>
          </a:p>
        </p:txBody>
      </p:sp>
      <p:sp>
        <p:nvSpPr>
          <p:cNvPr id="980" name="Google Shape;98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Scikit-learn helps Data Scientists organize their work through its problem-solution approach. This involves:</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Choosing the model and machine algorithm based on the dataset type,</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Using the “estimator” object, which represents the model in Scikit-Learn, by importing the class and instantiating it,</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Fitting the data into the model to train and test it,</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Using the “predict method” to forecast the response of unseen or new dataset,</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Tuning the model through multiple iterations and result observations,</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Finally, striving for accuracy using built-in methods that support the predictive model.</a:t>
            </a:r>
            <a:endParaRPr>
              <a:latin typeface="Open Sans"/>
              <a:ea typeface="Open Sans"/>
              <a:cs typeface="Open Sans"/>
              <a:sym typeface="Open Sans"/>
            </a:endParaRPr>
          </a:p>
        </p:txBody>
      </p:sp>
      <p:sp>
        <p:nvSpPr>
          <p:cNvPr id="1006" name="Google Shape;100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0" name="Google Shape;102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While working with a Scikit-Learn dataset or loading your own data to SciKit learn, always consider these four points:</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Create separate objects for feature and response.</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Ensure that features and response have only numeric values.</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Features and response should be in the form of a NumPy ndarray.</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Since features and response would be in the form of arrays, they would have shapes and sizes.</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Features are always mapped as X and response is mapped as Y.</a:t>
            </a:r>
            <a:endParaRPr>
              <a:latin typeface="Open Sans"/>
              <a:ea typeface="Open Sans"/>
              <a:cs typeface="Open Sans"/>
              <a:sym typeface="Open Sans"/>
            </a:endParaRPr>
          </a:p>
        </p:txBody>
      </p:sp>
      <p:sp>
        <p:nvSpPr>
          <p:cNvPr id="1021" name="Google Shape;102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8" name="Google Shape;104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Linear regression is the most basic and widely used technique to predict a value of an attribute. It’s rather easy to use as the model doesn’t require a lot of tuning. It also runs very fast, which makes it more time-efficient.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p:txBody>
      </p:sp>
      <p:sp>
        <p:nvSpPr>
          <p:cNvPr id="1054" name="Google Shape;105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2" name="Google Shape;109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first equation that you see here is a simple linear equation from linear algebra. The linear regression formula is derived from it, where “y” is the response and “x”’ is the input feature. Beta zero is the intercept of the line, which equals the value of the response variable when the input feature or predictor is zero.</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Beta one is the coefficient of “x.” It is also called the slope parameter. It corresponds to the change in the response variable, given a 1 unit change in the predictor variable.</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Scikit-Learn has a built-in linear regression model and we’ll be using that for linear regression machine learning.</a:t>
            </a:r>
            <a:endParaRPr>
              <a:latin typeface="Open Sans"/>
              <a:ea typeface="Open Sans"/>
              <a:cs typeface="Open Sans"/>
              <a:sym typeface="Open Sans"/>
            </a:endParaRPr>
          </a:p>
        </p:txBody>
      </p:sp>
      <p:sp>
        <p:nvSpPr>
          <p:cNvPr id="1093" name="Google Shape;1093;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8" name="Google Shape;111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variable “u,” called the residual value, comprises other factors which affect the prediction but are not included in the model.</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regression line or the least square line is the line of best fit.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Beta 1 is the slope of the line.</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Beta zero is the value of “y” when “x” is equal to zero.</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Residual value equals the difference between the actual value and the predicted value of “y,” which means that it equals the distance between a data point and the least square line.</a:t>
            </a: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p:txBody>
      </p:sp>
      <p:sp>
        <p:nvSpPr>
          <p:cNvPr id="1119" name="Google Shape;111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4" name="Google Shape;1174;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variable “y” bar indicates that the slope of the regression line is zero and the intercept is the sample mean of the response variable.</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SSR (or the regression of the sum of squares) indicates the difference between the regression line and the mean of the response variable. The variability is explained by the model.</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SSE (or the error of sum of squares) indicates the difference between the observed value and the regression line. This is the case where the amount of variability is unexplained by the model.</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So, smaller the value of SSR or SSE, the more accurate the prediction will be, which would make the model the best fit. </a:t>
            </a:r>
            <a:endParaRPr>
              <a:latin typeface="Open Sans"/>
              <a:ea typeface="Open Sans"/>
              <a:cs typeface="Open Sans"/>
              <a:sym typeface="Open Sans"/>
            </a:endParaRPr>
          </a:p>
        </p:txBody>
      </p:sp>
      <p:sp>
        <p:nvSpPr>
          <p:cNvPr id="1175" name="Google Shape;1175;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3" name="Google Shape;1233;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Let’s see how linear regression algorithm works in SciKit-learn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Scikit-learn has a class called linear regression. It has to be instantiated by creating an object, also called an estimator.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If the Boolean variable ‘fit_intercept’ is true, it calculates the intercept of the model.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When the Boolean variable ‘Normalize’ is true, it normalizes the regression variable before performing the regression operation.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If ‘Copy_x’ is true, then the regression variable is copied; else it will be overwritten and the default value is held true.</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N_jobs specifies the number of jobs that are to be computed in parallel.</a:t>
            </a:r>
            <a:endParaRPr>
              <a:latin typeface="Open Sans"/>
              <a:ea typeface="Open Sans"/>
              <a:cs typeface="Open Sans"/>
              <a:sym typeface="Open Sans"/>
            </a:endParaRPr>
          </a:p>
        </p:txBody>
      </p:sp>
      <p:sp>
        <p:nvSpPr>
          <p:cNvPr id="1234" name="Google Shape;123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Open Sans"/>
                <a:ea typeface="Open Sans"/>
                <a:cs typeface="Open Sans"/>
                <a:sym typeface="Open Sans"/>
              </a:rPr>
              <a:t>In this lesson, you will get to know what machine learning is and why it is important. You will also be introduced to the machine learning approach and learn each of its steps in detail. You will learn relevant terminologies of machine learning and figure out how you can understand a dataset using these terms. You will look at the two major machine learning models: supervised and unsupervised models. Within these models, you will be specifically learning about regression, classification, clustering, and dimensionality reduction algorithms.</a:t>
            </a:r>
            <a:endParaRPr/>
          </a:p>
        </p:txBody>
      </p:sp>
      <p:sp>
        <p:nvSpPr>
          <p:cNvPr id="444" name="Google Shape;44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9" name="Google Shape;1259;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Notes to the instructor:</a:t>
            </a:r>
            <a:endParaRPr/>
          </a:p>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Please demonstrate the steps to load an in-built SciKit-learn dataset.</a:t>
            </a:r>
            <a:endParaRPr/>
          </a:p>
        </p:txBody>
      </p:sp>
      <p:sp>
        <p:nvSpPr>
          <p:cNvPr id="1260" name="Google Shape;1260;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7" name="Google Shape;126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Notes to the instructor:</a:t>
            </a:r>
            <a:endParaRPr/>
          </a:p>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Please demonstrate the steps to </a:t>
            </a:r>
            <a:r>
              <a:rPr lang="en-US" sz="1200">
                <a:solidFill>
                  <a:srgbClr val="005258"/>
                </a:solidFill>
                <a:latin typeface="Open Sans"/>
                <a:ea typeface="Open Sans"/>
                <a:cs typeface="Open Sans"/>
                <a:sym typeface="Open Sans"/>
              </a:rPr>
              <a:t>create and train a linear regression model.</a:t>
            </a:r>
            <a:endParaRPr sz="1200">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latin typeface="Open Sans"/>
              <a:ea typeface="Open Sans"/>
              <a:cs typeface="Open Sans"/>
              <a:sym typeface="Open Sans"/>
            </a:endParaRPr>
          </a:p>
        </p:txBody>
      </p:sp>
      <p:sp>
        <p:nvSpPr>
          <p:cNvPr id="1268" name="Google Shape;1268;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5" name="Google Shape;127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Logistic regression algorithms are mainly used for categorical data.</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We use a set of input features to predict the probabilities of class membership. In simpler terms, this means that the algorithm predicts the class of each observation present in the dataset.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above equation is the simplest logistic function used for performing logistic regression.</a:t>
            </a:r>
            <a:endParaRPr>
              <a:latin typeface="Open Sans"/>
              <a:ea typeface="Open Sans"/>
              <a:cs typeface="Open Sans"/>
              <a:sym typeface="Open Sans"/>
            </a:endParaRPr>
          </a:p>
        </p:txBody>
      </p:sp>
      <p:sp>
        <p:nvSpPr>
          <p:cNvPr id="1281" name="Google Shape;1281;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6" name="Google Shape;129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To interpret the outputs of a logistic function, we must understand the difference between probability and odds.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odds of an event is the ratio of the probability of the event by its complement. One interesting observation here is that if you take the logarithm of odds, it becomes linear regression. So the data generalization switches from categorical to regression.</a:t>
            </a:r>
            <a:endParaRPr>
              <a:latin typeface="Open Sans"/>
              <a:ea typeface="Open Sans"/>
              <a:cs typeface="Open Sans"/>
              <a:sym typeface="Open Sans"/>
            </a:endParaRPr>
          </a:p>
        </p:txBody>
      </p:sp>
      <p:sp>
        <p:nvSpPr>
          <p:cNvPr id="1297" name="Google Shape;129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Let’s see how logistic regression works in SciKit-learn.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SciKit learn has a class called logistic regression. It has to be instantiated by creating an object, also called an estimator.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There can be two types of algorithms: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First is OvR (or, One Vs rest). It is most suitable for binary problems.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second algorithm type is ‘multinomial’, which has multi class.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‘Penalty’ is used to specify the norm used in the penalization. The newton-cg and lbfgs solvers support only L2 penalties.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‘Dual’ is implemented only for an L2 penalty.</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‘C’ is the inverse of regularization.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‘Fit_intercept’ calculates the intercept.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If the Boolean variable ‘warm_start’ is true, then the algorithm reuses the solution of the previous call.</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‘N_jobs’ specifies the number of jobs in parallel computation.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‘Random_state’ is the seed or the random state instance.</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‘Liblinear’ is the algorithm to be used in the optimization problem.</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Multi-class specifies whether the algorithm is ‘ovr’ (or binary) or ‘multinomial’.</a:t>
            </a:r>
            <a:endParaRPr>
              <a:latin typeface="Open Sans"/>
              <a:ea typeface="Open Sans"/>
              <a:cs typeface="Open Sans"/>
              <a:sym typeface="Open Sans"/>
            </a:endParaRPr>
          </a:p>
        </p:txBody>
      </p:sp>
      <p:sp>
        <p:nvSpPr>
          <p:cNvPr id="1313" name="Google Shape;1313;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2" name="Google Shape;135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7" name="Google Shape;1357;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K-nearest neighbors, or K-NN, is one of the simplest machine learning algorithms used for both classification and regression problem types.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This algorithm uses the entire training dataset to create its model. It looks at the inputs or features of the training dataset to identify the attributes of any new or unseen data. Based on how similar a data point is to an attribute (or in simpler terms, how near it is to the input data point), the algorithm classifies it.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Imagine we have two Classes in our training set: Class A (represented by red circles) and Class B (represented by blue circles).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Let’s mark a new unseen data point as a green circle.</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Now to classify it, we just expand a specific distance away from our feature space until we hit “</a:t>
            </a:r>
            <a:r>
              <a:rPr lang="en-US" sz="1200" i="1">
                <a:solidFill>
                  <a:schemeClr val="dk1"/>
                </a:solidFill>
                <a:latin typeface="Open Sans"/>
                <a:ea typeface="Open Sans"/>
                <a:cs typeface="Open Sans"/>
                <a:sym typeface="Open Sans"/>
              </a:rPr>
              <a:t>k</a:t>
            </a:r>
            <a:r>
              <a:rPr lang="en-US" sz="1200" i="0">
                <a:solidFill>
                  <a:schemeClr val="dk1"/>
                </a:solidFill>
                <a:latin typeface="Open Sans"/>
                <a:ea typeface="Open Sans"/>
                <a:cs typeface="Open Sans"/>
                <a:sym typeface="Open Sans"/>
              </a:rPr>
              <a:t>”</a:t>
            </a:r>
            <a:r>
              <a:rPr lang="en-US" sz="1200">
                <a:solidFill>
                  <a:schemeClr val="dk1"/>
                </a:solidFill>
                <a:latin typeface="Open Sans"/>
                <a:ea typeface="Open Sans"/>
                <a:cs typeface="Open Sans"/>
                <a:sym typeface="Open Sans"/>
              </a:rPr>
              <a:t> number of other data points.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Here, you can see the differences between various k values.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If you are using this method for binary classification, choose an odd number for </a:t>
            </a:r>
            <a:r>
              <a:rPr lang="en-US" sz="1200" i="1">
                <a:solidFill>
                  <a:schemeClr val="dk1"/>
                </a:solidFill>
                <a:latin typeface="Open Sans"/>
                <a:ea typeface="Open Sans"/>
                <a:cs typeface="Open Sans"/>
                <a:sym typeface="Open Sans"/>
              </a:rPr>
              <a:t>k</a:t>
            </a:r>
            <a:r>
              <a:rPr lang="en-US" sz="1200">
                <a:solidFill>
                  <a:schemeClr val="dk1"/>
                </a:solidFill>
                <a:latin typeface="Open Sans"/>
                <a:ea typeface="Open Sans"/>
                <a:cs typeface="Open Sans"/>
                <a:sym typeface="Open Sans"/>
              </a:rPr>
              <a:t> to avoid the case of a "tied" distance between two classes.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In this example, for “</a:t>
            </a:r>
            <a:r>
              <a:rPr lang="en-US" sz="1200" i="1">
                <a:solidFill>
                  <a:schemeClr val="dk1"/>
                </a:solidFill>
                <a:latin typeface="Open Sans"/>
                <a:ea typeface="Open Sans"/>
                <a:cs typeface="Open Sans"/>
                <a:sym typeface="Open Sans"/>
              </a:rPr>
              <a:t>k”</a:t>
            </a:r>
            <a:r>
              <a:rPr lang="en-US" sz="1200">
                <a:solidFill>
                  <a:schemeClr val="dk1"/>
                </a:solidFill>
                <a:latin typeface="Open Sans"/>
                <a:ea typeface="Open Sans"/>
                <a:cs typeface="Open Sans"/>
                <a:sym typeface="Open Sans"/>
              </a:rPr>
              <a:t> equals three, the green data point picks 3 closest data points, represented by the yellow region.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And, for “</a:t>
            </a:r>
            <a:r>
              <a:rPr lang="en-US" sz="1200" i="1">
                <a:solidFill>
                  <a:schemeClr val="dk1"/>
                </a:solidFill>
                <a:latin typeface="Open Sans"/>
                <a:ea typeface="Open Sans"/>
                <a:cs typeface="Open Sans"/>
                <a:sym typeface="Open Sans"/>
              </a:rPr>
              <a:t>k</a:t>
            </a:r>
            <a:r>
              <a:rPr lang="en-US" sz="1200" i="0">
                <a:solidFill>
                  <a:schemeClr val="dk1"/>
                </a:solidFill>
                <a:latin typeface="Open Sans"/>
                <a:ea typeface="Open Sans"/>
                <a:cs typeface="Open Sans"/>
                <a:sym typeface="Open Sans"/>
              </a:rPr>
              <a:t>”</a:t>
            </a:r>
            <a:r>
              <a:rPr lang="en-US" sz="1200">
                <a:solidFill>
                  <a:schemeClr val="dk1"/>
                </a:solidFill>
                <a:latin typeface="Open Sans"/>
                <a:ea typeface="Open Sans"/>
                <a:cs typeface="Open Sans"/>
                <a:sym typeface="Open Sans"/>
              </a:rPr>
              <a:t> equals 6, the green data point picks 6 closest data points, shown within the blue region.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 </a:t>
            </a:r>
            <a:endParaRPr>
              <a:latin typeface="Open Sans"/>
              <a:ea typeface="Open Sans"/>
              <a:cs typeface="Open Sans"/>
              <a:sym typeface="Open Sans"/>
            </a:endParaRPr>
          </a:p>
        </p:txBody>
      </p:sp>
      <p:sp>
        <p:nvSpPr>
          <p:cNvPr id="1358" name="Google Shape;1358;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K-nearest neighbors, or K-NN, is one of the simplest machine learning algorithms used for both classification and regression problem types.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This algorithm uses the entire training dataset to create its model. It looks at the inputs or features of the training dataset to identify the attributes of any new or unseen data. Based on how similar a data point is to an attribute (or in simpler terms, how near it is to the input data point), the algorithm classifies it.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Imagine we have two Classes in our training set: Class A (represented by red circles) and Class B (represented by blue circles).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Let’s mark a new unseen data point as a green circle.</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Now to classify it, we just expand a specific distance away from our feature space until we hit “</a:t>
            </a:r>
            <a:r>
              <a:rPr lang="en-US" sz="1200" i="1">
                <a:solidFill>
                  <a:schemeClr val="dk1"/>
                </a:solidFill>
                <a:latin typeface="Open Sans"/>
                <a:ea typeface="Open Sans"/>
                <a:cs typeface="Open Sans"/>
                <a:sym typeface="Open Sans"/>
              </a:rPr>
              <a:t>k</a:t>
            </a:r>
            <a:r>
              <a:rPr lang="en-US" sz="1200" i="0">
                <a:solidFill>
                  <a:schemeClr val="dk1"/>
                </a:solidFill>
                <a:latin typeface="Open Sans"/>
                <a:ea typeface="Open Sans"/>
                <a:cs typeface="Open Sans"/>
                <a:sym typeface="Open Sans"/>
              </a:rPr>
              <a:t>”</a:t>
            </a:r>
            <a:r>
              <a:rPr lang="en-US" sz="1200">
                <a:solidFill>
                  <a:schemeClr val="dk1"/>
                </a:solidFill>
                <a:latin typeface="Open Sans"/>
                <a:ea typeface="Open Sans"/>
                <a:cs typeface="Open Sans"/>
                <a:sym typeface="Open Sans"/>
              </a:rPr>
              <a:t> number of other data points.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Here, you can see the differences between various k values.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If you are using this method for binary classification, choose an odd number for </a:t>
            </a:r>
            <a:r>
              <a:rPr lang="en-US" sz="1200" i="1">
                <a:solidFill>
                  <a:schemeClr val="dk1"/>
                </a:solidFill>
                <a:latin typeface="Open Sans"/>
                <a:ea typeface="Open Sans"/>
                <a:cs typeface="Open Sans"/>
                <a:sym typeface="Open Sans"/>
              </a:rPr>
              <a:t>k</a:t>
            </a:r>
            <a:r>
              <a:rPr lang="en-US" sz="1200">
                <a:solidFill>
                  <a:schemeClr val="dk1"/>
                </a:solidFill>
                <a:latin typeface="Open Sans"/>
                <a:ea typeface="Open Sans"/>
                <a:cs typeface="Open Sans"/>
                <a:sym typeface="Open Sans"/>
              </a:rPr>
              <a:t> to avoid the case of a "tied" distance between two classes.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In this example, for “</a:t>
            </a:r>
            <a:r>
              <a:rPr lang="en-US" sz="1200" i="1">
                <a:solidFill>
                  <a:schemeClr val="dk1"/>
                </a:solidFill>
                <a:latin typeface="Open Sans"/>
                <a:ea typeface="Open Sans"/>
                <a:cs typeface="Open Sans"/>
                <a:sym typeface="Open Sans"/>
              </a:rPr>
              <a:t>k”</a:t>
            </a:r>
            <a:r>
              <a:rPr lang="en-US" sz="1200">
                <a:solidFill>
                  <a:schemeClr val="dk1"/>
                </a:solidFill>
                <a:latin typeface="Open Sans"/>
                <a:ea typeface="Open Sans"/>
                <a:cs typeface="Open Sans"/>
                <a:sym typeface="Open Sans"/>
              </a:rPr>
              <a:t> equals three, the green data point picks 3 closest data points, represented by the yellow region.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And, for “</a:t>
            </a:r>
            <a:r>
              <a:rPr lang="en-US" sz="1200" i="1">
                <a:solidFill>
                  <a:schemeClr val="dk1"/>
                </a:solidFill>
                <a:latin typeface="Open Sans"/>
                <a:ea typeface="Open Sans"/>
                <a:cs typeface="Open Sans"/>
                <a:sym typeface="Open Sans"/>
              </a:rPr>
              <a:t>k</a:t>
            </a:r>
            <a:r>
              <a:rPr lang="en-US" sz="1200" i="0">
                <a:solidFill>
                  <a:schemeClr val="dk1"/>
                </a:solidFill>
                <a:latin typeface="Open Sans"/>
                <a:ea typeface="Open Sans"/>
                <a:cs typeface="Open Sans"/>
                <a:sym typeface="Open Sans"/>
              </a:rPr>
              <a:t>”</a:t>
            </a:r>
            <a:r>
              <a:rPr lang="en-US" sz="1200">
                <a:solidFill>
                  <a:schemeClr val="dk1"/>
                </a:solidFill>
                <a:latin typeface="Open Sans"/>
                <a:ea typeface="Open Sans"/>
                <a:cs typeface="Open Sans"/>
                <a:sym typeface="Open Sans"/>
              </a:rPr>
              <a:t> equals 6, the green data point picks 6 closest data points, shown within the blue region.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 </a:t>
            </a:r>
            <a:endParaRPr>
              <a:latin typeface="Open Sans"/>
              <a:ea typeface="Open Sans"/>
              <a:cs typeface="Open Sans"/>
              <a:sym typeface="Open Sans"/>
            </a:endParaRPr>
          </a:p>
        </p:txBody>
      </p:sp>
      <p:sp>
        <p:nvSpPr>
          <p:cNvPr id="1371" name="Google Shape;137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3" name="Google Shape;140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K-nearest neighbors, or K-NN, is one of the simplest machine learning algorithms used for both classification and regression problem types.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This algorithm uses the entire training dataset to create its model. It looks at the inputs or features of the training dataset to identify the attributes of any new or unseen data. Based on how similar a data point is to an attribute (or in simpler terms, how near it is to the input data point), the algorithm classifies it.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Imagine we have two Classes in our training set: Class A (represented by red circles) and Class B (represented by blue circles).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Let’s mark a new unseen data point as a green circle.</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Now to classify it, we just expand a specific distance away from our feature space until we hit “</a:t>
            </a:r>
            <a:r>
              <a:rPr lang="en-US" sz="1200" i="1">
                <a:solidFill>
                  <a:schemeClr val="dk1"/>
                </a:solidFill>
                <a:latin typeface="Open Sans"/>
                <a:ea typeface="Open Sans"/>
                <a:cs typeface="Open Sans"/>
                <a:sym typeface="Open Sans"/>
              </a:rPr>
              <a:t>k</a:t>
            </a:r>
            <a:r>
              <a:rPr lang="en-US" sz="1200" i="0">
                <a:solidFill>
                  <a:schemeClr val="dk1"/>
                </a:solidFill>
                <a:latin typeface="Open Sans"/>
                <a:ea typeface="Open Sans"/>
                <a:cs typeface="Open Sans"/>
                <a:sym typeface="Open Sans"/>
              </a:rPr>
              <a:t>”</a:t>
            </a:r>
            <a:r>
              <a:rPr lang="en-US" sz="1200">
                <a:solidFill>
                  <a:schemeClr val="dk1"/>
                </a:solidFill>
                <a:latin typeface="Open Sans"/>
                <a:ea typeface="Open Sans"/>
                <a:cs typeface="Open Sans"/>
                <a:sym typeface="Open Sans"/>
              </a:rPr>
              <a:t> number of other data points.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Here, you can see the differences between various k values.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If you are using this method for binary classification, choose an odd number for </a:t>
            </a:r>
            <a:r>
              <a:rPr lang="en-US" sz="1200" i="1">
                <a:solidFill>
                  <a:schemeClr val="dk1"/>
                </a:solidFill>
                <a:latin typeface="Open Sans"/>
                <a:ea typeface="Open Sans"/>
                <a:cs typeface="Open Sans"/>
                <a:sym typeface="Open Sans"/>
              </a:rPr>
              <a:t>k</a:t>
            </a:r>
            <a:r>
              <a:rPr lang="en-US" sz="1200">
                <a:solidFill>
                  <a:schemeClr val="dk1"/>
                </a:solidFill>
                <a:latin typeface="Open Sans"/>
                <a:ea typeface="Open Sans"/>
                <a:cs typeface="Open Sans"/>
                <a:sym typeface="Open Sans"/>
              </a:rPr>
              <a:t> to avoid the case of a "tied" distance between two classes.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In this example, for “</a:t>
            </a:r>
            <a:r>
              <a:rPr lang="en-US" sz="1200" i="1">
                <a:solidFill>
                  <a:schemeClr val="dk1"/>
                </a:solidFill>
                <a:latin typeface="Open Sans"/>
                <a:ea typeface="Open Sans"/>
                <a:cs typeface="Open Sans"/>
                <a:sym typeface="Open Sans"/>
              </a:rPr>
              <a:t>k”</a:t>
            </a:r>
            <a:r>
              <a:rPr lang="en-US" sz="1200">
                <a:solidFill>
                  <a:schemeClr val="dk1"/>
                </a:solidFill>
                <a:latin typeface="Open Sans"/>
                <a:ea typeface="Open Sans"/>
                <a:cs typeface="Open Sans"/>
                <a:sym typeface="Open Sans"/>
              </a:rPr>
              <a:t> equals three, the green data point picks 3 closest data points, represented by the yellow region.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And, for “</a:t>
            </a:r>
            <a:r>
              <a:rPr lang="en-US" sz="1200" i="1">
                <a:solidFill>
                  <a:schemeClr val="dk1"/>
                </a:solidFill>
                <a:latin typeface="Open Sans"/>
                <a:ea typeface="Open Sans"/>
                <a:cs typeface="Open Sans"/>
                <a:sym typeface="Open Sans"/>
              </a:rPr>
              <a:t>k</a:t>
            </a:r>
            <a:r>
              <a:rPr lang="en-US" sz="1200" i="0">
                <a:solidFill>
                  <a:schemeClr val="dk1"/>
                </a:solidFill>
                <a:latin typeface="Open Sans"/>
                <a:ea typeface="Open Sans"/>
                <a:cs typeface="Open Sans"/>
                <a:sym typeface="Open Sans"/>
              </a:rPr>
              <a:t>”</a:t>
            </a:r>
            <a:r>
              <a:rPr lang="en-US" sz="1200">
                <a:solidFill>
                  <a:schemeClr val="dk1"/>
                </a:solidFill>
                <a:latin typeface="Open Sans"/>
                <a:ea typeface="Open Sans"/>
                <a:cs typeface="Open Sans"/>
                <a:sym typeface="Open Sans"/>
              </a:rPr>
              <a:t> equals 6, the green data point picks 6 closest data points, shown within the blue region.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 </a:t>
            </a:r>
            <a:endParaRPr>
              <a:latin typeface="Open Sans"/>
              <a:ea typeface="Open Sans"/>
              <a:cs typeface="Open Sans"/>
              <a:sym typeface="Open Sans"/>
            </a:endParaRPr>
          </a:p>
        </p:txBody>
      </p:sp>
      <p:sp>
        <p:nvSpPr>
          <p:cNvPr id="1404" name="Google Shape;140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9" name="Google Shape;1419;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Notes to the instructor:</a:t>
            </a:r>
            <a:endParaRPr/>
          </a:p>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Please demonstrate the steps to </a:t>
            </a:r>
            <a:r>
              <a:rPr lang="en-US" sz="1200">
                <a:solidFill>
                  <a:srgbClr val="005258"/>
                </a:solidFill>
                <a:latin typeface="Open Sans"/>
                <a:ea typeface="Open Sans"/>
                <a:cs typeface="Open Sans"/>
                <a:sym typeface="Open Sans"/>
              </a:rPr>
              <a:t>use K-NN and logistic regression models</a:t>
            </a:r>
            <a:endParaRPr sz="1200" b="0">
              <a:solidFill>
                <a:srgbClr val="005258"/>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latin typeface="Open Sans"/>
              <a:ea typeface="Open Sans"/>
              <a:cs typeface="Open Sans"/>
              <a:sym typeface="Open Sans"/>
            </a:endParaRPr>
          </a:p>
        </p:txBody>
      </p:sp>
      <p:sp>
        <p:nvSpPr>
          <p:cNvPr id="1420" name="Google Shape;1420;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7" name="Google Shape;142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2" name="Google Shape;143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Clustering is the way to group similar data points. It helps extract the structure of the data and identify its groups. By looking at the diagram, it is very obvious that a greater similarity between the data points results in better clustering.</a:t>
            </a:r>
            <a:endParaRPr>
              <a:latin typeface="Open Sans"/>
              <a:ea typeface="Open Sans"/>
              <a:cs typeface="Open Sans"/>
              <a:sym typeface="Open Sans"/>
            </a:endParaRPr>
          </a:p>
        </p:txBody>
      </p:sp>
      <p:sp>
        <p:nvSpPr>
          <p:cNvPr id="1433" name="Google Shape;143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Consider a scenario where you are given a dataset where each observed example has a set of features but has </a:t>
            </a:r>
            <a:r>
              <a:rPr lang="en-US" sz="1200" b="1">
                <a:solidFill>
                  <a:schemeClr val="dk1"/>
                </a:solidFill>
                <a:latin typeface="Open Sans"/>
                <a:ea typeface="Open Sans"/>
                <a:cs typeface="Open Sans"/>
                <a:sym typeface="Open Sans"/>
              </a:rPr>
              <a:t>no </a:t>
            </a:r>
            <a:r>
              <a:rPr lang="en-US" sz="1200">
                <a:solidFill>
                  <a:schemeClr val="dk1"/>
                </a:solidFill>
                <a:latin typeface="Open Sans"/>
                <a:ea typeface="Open Sans"/>
                <a:cs typeface="Open Sans"/>
                <a:sym typeface="Open Sans"/>
              </a:rPr>
              <a:t>labels or response attached to it.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So in the absence of a response, you can identify which data points in a dataset are similar. Each similar group of data points is called a cluster.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K-means, one of the most popular "clustering" algorithms, stores “</a:t>
            </a:r>
            <a:r>
              <a:rPr lang="en-US" sz="1200" i="1">
                <a:solidFill>
                  <a:schemeClr val="dk1"/>
                </a:solidFill>
                <a:latin typeface="Open Sans"/>
                <a:ea typeface="Open Sans"/>
                <a:cs typeface="Open Sans"/>
                <a:sym typeface="Open Sans"/>
              </a:rPr>
              <a:t>k</a:t>
            </a:r>
            <a:r>
              <a:rPr lang="en-US" sz="1200" i="0">
                <a:solidFill>
                  <a:schemeClr val="dk1"/>
                </a:solidFill>
                <a:latin typeface="Open Sans"/>
                <a:ea typeface="Open Sans"/>
                <a:cs typeface="Open Sans"/>
                <a:sym typeface="Open Sans"/>
              </a:rPr>
              <a:t>”</a:t>
            </a:r>
            <a:r>
              <a:rPr lang="en-US" sz="1200">
                <a:solidFill>
                  <a:schemeClr val="dk1"/>
                </a:solidFill>
                <a:latin typeface="Open Sans"/>
                <a:ea typeface="Open Sans"/>
                <a:cs typeface="Open Sans"/>
                <a:sym typeface="Open Sans"/>
              </a:rPr>
              <a:t> centroids which are used to define clusters. A point is considered to be in a particular cluster if it’s closer to that cluster's centroid than any other centroid.</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Now let’s see how the “k-means” algorithm works. You have to first understand the dataset, make some assumptions about it based on your domain expertise, and then feed those assumptions to the algorithm. Based on those inputs, k-means randomly assigns a specific number of centroids to a dataset. It assigns data points to the centroids, depending on their proximity to them. Once the data points are grouped separately, k-means chooses a data point that is in the center of each group. It then re-assigns data points to these new centroids, based on their proximity. If this creates a new set of groups, then k-means again chooses a data point from the center of each group to form centroids. It repeats this process again and again until the model is optimized.</a:t>
            </a:r>
            <a:endParaRPr>
              <a:latin typeface="Open Sans"/>
              <a:ea typeface="Open Sans"/>
              <a:cs typeface="Open Sans"/>
              <a:sym typeface="Open Sans"/>
            </a:endParaRPr>
          </a:p>
        </p:txBody>
      </p:sp>
      <p:sp>
        <p:nvSpPr>
          <p:cNvPr id="1495" name="Google Shape;1495;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2" name="Google Shape;1582;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Consider a scenario where you are given a dataset where each observed example has a set of features but has </a:t>
            </a:r>
            <a:r>
              <a:rPr lang="en-US" sz="1200" b="1">
                <a:solidFill>
                  <a:schemeClr val="dk1"/>
                </a:solidFill>
                <a:latin typeface="Open Sans"/>
                <a:ea typeface="Open Sans"/>
                <a:cs typeface="Open Sans"/>
                <a:sym typeface="Open Sans"/>
              </a:rPr>
              <a:t>no </a:t>
            </a:r>
            <a:r>
              <a:rPr lang="en-US" sz="1200">
                <a:solidFill>
                  <a:schemeClr val="dk1"/>
                </a:solidFill>
                <a:latin typeface="Open Sans"/>
                <a:ea typeface="Open Sans"/>
                <a:cs typeface="Open Sans"/>
                <a:sym typeface="Open Sans"/>
              </a:rPr>
              <a:t>labels or response attached to it.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So in the absence of a response, you can identify which data points in a dataset are similar. Each similar group of data points is called a cluster.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K-means, one of the most popular "clustering" algorithms, stores “</a:t>
            </a:r>
            <a:r>
              <a:rPr lang="en-US" sz="1200" i="1">
                <a:solidFill>
                  <a:schemeClr val="dk1"/>
                </a:solidFill>
                <a:latin typeface="Open Sans"/>
                <a:ea typeface="Open Sans"/>
                <a:cs typeface="Open Sans"/>
                <a:sym typeface="Open Sans"/>
              </a:rPr>
              <a:t>k</a:t>
            </a:r>
            <a:r>
              <a:rPr lang="en-US" sz="1200" i="0">
                <a:solidFill>
                  <a:schemeClr val="dk1"/>
                </a:solidFill>
                <a:latin typeface="Open Sans"/>
                <a:ea typeface="Open Sans"/>
                <a:cs typeface="Open Sans"/>
                <a:sym typeface="Open Sans"/>
              </a:rPr>
              <a:t>”</a:t>
            </a:r>
            <a:r>
              <a:rPr lang="en-US" sz="1200">
                <a:solidFill>
                  <a:schemeClr val="dk1"/>
                </a:solidFill>
                <a:latin typeface="Open Sans"/>
                <a:ea typeface="Open Sans"/>
                <a:cs typeface="Open Sans"/>
                <a:sym typeface="Open Sans"/>
              </a:rPr>
              <a:t> centroids which are used to define clusters. A point is considered to be in a particular cluster if it’s closer to that cluster's centroid than any other centroid.</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Now let’s see how the “k-means” algorithm works. You have to first understand the dataset, make some assumptions about it based on your domain expertise, and then feed those assumptions to the algorithm. Based on those inputs, k-means randomly assigns a specific number of centroids to a dataset. It assigns data points to the centroids, depending on their proximity to them. Once the data points are grouped separately, k-means chooses a data point that is in the center of each group. It then re-assigns data points to these new centroids, based on their proximity. If this creates a new set of groups, then k-means again chooses a data point from the center of each group to form centroids. It repeats this process again and again until the model is optimized.</a:t>
            </a:r>
            <a:endParaRPr>
              <a:latin typeface="Open Sans"/>
              <a:ea typeface="Open Sans"/>
              <a:cs typeface="Open Sans"/>
              <a:sym typeface="Open Sans"/>
            </a:endParaRPr>
          </a:p>
        </p:txBody>
      </p:sp>
      <p:sp>
        <p:nvSpPr>
          <p:cNvPr id="1583" name="Google Shape;158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2" name="Google Shape;159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Consider a scenario where you are given a dataset where each observed example has a set of features but has </a:t>
            </a:r>
            <a:r>
              <a:rPr lang="en-US" sz="1200" b="1">
                <a:solidFill>
                  <a:schemeClr val="dk1"/>
                </a:solidFill>
                <a:latin typeface="Open Sans"/>
                <a:ea typeface="Open Sans"/>
                <a:cs typeface="Open Sans"/>
                <a:sym typeface="Open Sans"/>
              </a:rPr>
              <a:t>no </a:t>
            </a:r>
            <a:r>
              <a:rPr lang="en-US" sz="1200">
                <a:solidFill>
                  <a:schemeClr val="dk1"/>
                </a:solidFill>
                <a:latin typeface="Open Sans"/>
                <a:ea typeface="Open Sans"/>
                <a:cs typeface="Open Sans"/>
                <a:sym typeface="Open Sans"/>
              </a:rPr>
              <a:t>labels or response attached to it.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So in the absence of a response, you can identify which data points in a dataset are similar. Each similar group of data points is called a cluster.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K-means, one of the most popular "clustering" algorithms, stores “</a:t>
            </a:r>
            <a:r>
              <a:rPr lang="en-US" sz="1200" i="1">
                <a:solidFill>
                  <a:schemeClr val="dk1"/>
                </a:solidFill>
                <a:latin typeface="Open Sans"/>
                <a:ea typeface="Open Sans"/>
                <a:cs typeface="Open Sans"/>
                <a:sym typeface="Open Sans"/>
              </a:rPr>
              <a:t>k</a:t>
            </a:r>
            <a:r>
              <a:rPr lang="en-US" sz="1200" i="0">
                <a:solidFill>
                  <a:schemeClr val="dk1"/>
                </a:solidFill>
                <a:latin typeface="Open Sans"/>
                <a:ea typeface="Open Sans"/>
                <a:cs typeface="Open Sans"/>
                <a:sym typeface="Open Sans"/>
              </a:rPr>
              <a:t>”</a:t>
            </a:r>
            <a:r>
              <a:rPr lang="en-US" sz="1200">
                <a:solidFill>
                  <a:schemeClr val="dk1"/>
                </a:solidFill>
                <a:latin typeface="Open Sans"/>
                <a:ea typeface="Open Sans"/>
                <a:cs typeface="Open Sans"/>
                <a:sym typeface="Open Sans"/>
              </a:rPr>
              <a:t> centroids which are used to define clusters. A point is considered to be in a particular cluster if it’s closer to that cluster's centroid than any other centroid.</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Now let’s see how the “k-means” algorithm works. You have to first understand the dataset, make some assumptions about it based on your domain expertise, and then feed those assumptions to the algorithm. Based on those inputs, k-means randomly assigns a specific number of centroids to a dataset. It assigns data points to the centroids, depending on their proximity to them. Once the data points are grouped separately, k-means chooses a data point that is in the center of each group. It then re-assigns data points to these new centroids, based on their proximity. If this creates a new set of groups, then k-means again chooses a data point from the center of each group to form centroids. It repeats this process again and again until the model is optimized.</a:t>
            </a:r>
            <a:endParaRPr>
              <a:latin typeface="Open Sans"/>
              <a:ea typeface="Open Sans"/>
              <a:cs typeface="Open Sans"/>
              <a:sym typeface="Open Sans"/>
            </a:endParaRPr>
          </a:p>
        </p:txBody>
      </p:sp>
      <p:sp>
        <p:nvSpPr>
          <p:cNvPr id="1593" name="Google Shape;1593;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1" name="Google Shape;1601;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Consider a scenario where you are given a dataset where each observed example has a set of features but has </a:t>
            </a:r>
            <a:r>
              <a:rPr lang="en-US" sz="1200" b="1">
                <a:solidFill>
                  <a:schemeClr val="dk1"/>
                </a:solidFill>
                <a:latin typeface="Open Sans"/>
                <a:ea typeface="Open Sans"/>
                <a:cs typeface="Open Sans"/>
                <a:sym typeface="Open Sans"/>
              </a:rPr>
              <a:t>no </a:t>
            </a:r>
            <a:r>
              <a:rPr lang="en-US" sz="1200">
                <a:solidFill>
                  <a:schemeClr val="dk1"/>
                </a:solidFill>
                <a:latin typeface="Open Sans"/>
                <a:ea typeface="Open Sans"/>
                <a:cs typeface="Open Sans"/>
                <a:sym typeface="Open Sans"/>
              </a:rPr>
              <a:t>labels or response attached to it.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So in the absence of a response, you can identify which data points in a dataset are similar. Each similar group of data points is called a cluster.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K-means, one of the most popular "clustering" algorithms, stores “</a:t>
            </a:r>
            <a:r>
              <a:rPr lang="en-US" sz="1200" i="1">
                <a:solidFill>
                  <a:schemeClr val="dk1"/>
                </a:solidFill>
                <a:latin typeface="Open Sans"/>
                <a:ea typeface="Open Sans"/>
                <a:cs typeface="Open Sans"/>
                <a:sym typeface="Open Sans"/>
              </a:rPr>
              <a:t>k</a:t>
            </a:r>
            <a:r>
              <a:rPr lang="en-US" sz="1200" i="0">
                <a:solidFill>
                  <a:schemeClr val="dk1"/>
                </a:solidFill>
                <a:latin typeface="Open Sans"/>
                <a:ea typeface="Open Sans"/>
                <a:cs typeface="Open Sans"/>
                <a:sym typeface="Open Sans"/>
              </a:rPr>
              <a:t>”</a:t>
            </a:r>
            <a:r>
              <a:rPr lang="en-US" sz="1200">
                <a:solidFill>
                  <a:schemeClr val="dk1"/>
                </a:solidFill>
                <a:latin typeface="Open Sans"/>
                <a:ea typeface="Open Sans"/>
                <a:cs typeface="Open Sans"/>
                <a:sym typeface="Open Sans"/>
              </a:rPr>
              <a:t> centroids which are used to define clusters. A point is considered to be in a particular cluster if it’s closer to that cluster's centroid than any other centroid.</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Now let’s see how the “k-means” algorithm works. You have to first understand the dataset, make some assumptions about it based on your domain expertise, and then feed those assumptions to the algorithm. Based on those inputs, k-means randomly assigns a specific number of centroids to a dataset. It assigns data points to the centroids, depending on their proximity to them. Once the data points are grouped separately, k-means chooses a data point that is in the center of each group. It then re-assigns data points to these new centroids, based on their proximity. If this creates a new set of groups, then k-means again chooses a data point from the center of each group to form centroids. It repeats this process again and again until the model is optimized.</a:t>
            </a:r>
            <a:endParaRPr>
              <a:latin typeface="Open Sans"/>
              <a:ea typeface="Open Sans"/>
              <a:cs typeface="Open Sans"/>
              <a:sym typeface="Open Sans"/>
            </a:endParaRPr>
          </a:p>
        </p:txBody>
      </p:sp>
      <p:sp>
        <p:nvSpPr>
          <p:cNvPr id="1602" name="Google Shape;160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0" name="Google Shape;161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Consider a scenario where you are given a dataset where each observed example has a set of features but has </a:t>
            </a:r>
            <a:r>
              <a:rPr lang="en-US" sz="1200" b="1">
                <a:solidFill>
                  <a:schemeClr val="dk1"/>
                </a:solidFill>
                <a:latin typeface="Open Sans"/>
                <a:ea typeface="Open Sans"/>
                <a:cs typeface="Open Sans"/>
                <a:sym typeface="Open Sans"/>
              </a:rPr>
              <a:t>no </a:t>
            </a:r>
            <a:r>
              <a:rPr lang="en-US" sz="1200">
                <a:solidFill>
                  <a:schemeClr val="dk1"/>
                </a:solidFill>
                <a:latin typeface="Open Sans"/>
                <a:ea typeface="Open Sans"/>
                <a:cs typeface="Open Sans"/>
                <a:sym typeface="Open Sans"/>
              </a:rPr>
              <a:t>labels or response attached to it.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So in the absence of a response, you can identify which data points in a dataset are similar. Each similar group of data points is called a cluster.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K-means, one of the most popular "clustering" algorithms, stores “</a:t>
            </a:r>
            <a:r>
              <a:rPr lang="en-US" sz="1200" i="1">
                <a:solidFill>
                  <a:schemeClr val="dk1"/>
                </a:solidFill>
                <a:latin typeface="Open Sans"/>
                <a:ea typeface="Open Sans"/>
                <a:cs typeface="Open Sans"/>
                <a:sym typeface="Open Sans"/>
              </a:rPr>
              <a:t>k</a:t>
            </a:r>
            <a:r>
              <a:rPr lang="en-US" sz="1200" i="0">
                <a:solidFill>
                  <a:schemeClr val="dk1"/>
                </a:solidFill>
                <a:latin typeface="Open Sans"/>
                <a:ea typeface="Open Sans"/>
                <a:cs typeface="Open Sans"/>
                <a:sym typeface="Open Sans"/>
              </a:rPr>
              <a:t>”</a:t>
            </a:r>
            <a:r>
              <a:rPr lang="en-US" sz="1200">
                <a:solidFill>
                  <a:schemeClr val="dk1"/>
                </a:solidFill>
                <a:latin typeface="Open Sans"/>
                <a:ea typeface="Open Sans"/>
                <a:cs typeface="Open Sans"/>
                <a:sym typeface="Open Sans"/>
              </a:rPr>
              <a:t> centroids which are used to define clusters. A point is considered to be in a particular cluster if it’s closer to that cluster's centroid than any other centroid.</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Now let’s see how the “k-means” algorithm works. You have to first understand the dataset, make some assumptions about it based on your domain expertise, and then feed those assumptions to the algorithm. Based on those inputs, k-means randomly assigns a specific number of centroids to a dataset. It assigns data points to the centroids, depending on their proximity to them. Once the data points are grouped separately, k-means chooses a data point that is in the center of each group. It then re-assigns data points to these new centroids, based on their proximity. If this creates a new set of groups, then k-means again chooses a data point from the center of each group to form centroids. It repeats this process again and again until the model is optimized.</a:t>
            </a:r>
            <a:endParaRPr>
              <a:latin typeface="Open Sans"/>
              <a:ea typeface="Open Sans"/>
              <a:cs typeface="Open Sans"/>
              <a:sym typeface="Open Sans"/>
            </a:endParaRPr>
          </a:p>
        </p:txBody>
      </p:sp>
      <p:sp>
        <p:nvSpPr>
          <p:cNvPr id="1611" name="Google Shape;1611;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9" name="Google Shape;1619;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Let’s see how k-means algorithm works in Scikit-Learn.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Scikit-learn has a Class called k-means. It has to be instantiated by creating an object, also called an estimator.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Let’s take a closer look at the signature of the class.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N_cluster gives the number of clusters and centroids that are to be formed.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init = k-means++ selects initial cluster centers.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n_init specifies the number of times the k-means algorithm will be run with different centroid seeds.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max_iter specifies the maximum number of iterations of the k-means algorithm for a single run.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precompute_distances is used to pre-compute the algorithm for a faster operation.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random_state initializes the centers.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If the copy_x argument is true, then the algorithm will not modify the data while it carries out the pre-computation.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N_jobs specifies the number of jobs to be run in parallel.</a:t>
            </a:r>
            <a:endParaRPr>
              <a:latin typeface="Open Sans"/>
              <a:ea typeface="Open Sans"/>
              <a:cs typeface="Open Sans"/>
              <a:sym typeface="Open Sans"/>
            </a:endParaRPr>
          </a:p>
        </p:txBody>
      </p:sp>
      <p:sp>
        <p:nvSpPr>
          <p:cNvPr id="1620" name="Google Shape;1620;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7" name="Google Shape;165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Notes to the instructor:</a:t>
            </a:r>
            <a:endParaRPr/>
          </a:p>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Please demonstrate the steps to </a:t>
            </a:r>
            <a:r>
              <a:rPr lang="en-US" sz="1200">
                <a:solidFill>
                  <a:srgbClr val="005258"/>
                </a:solidFill>
                <a:latin typeface="Open Sans"/>
                <a:ea typeface="Open Sans"/>
                <a:cs typeface="Open Sans"/>
                <a:sym typeface="Open Sans"/>
              </a:rPr>
              <a:t>use k-means clustering to classify data points.</a:t>
            </a:r>
            <a:endParaRPr sz="1200" b="0">
              <a:solidFill>
                <a:srgbClr val="005258"/>
              </a:solidFill>
              <a:latin typeface="Open Sans"/>
              <a:ea typeface="Open Sans"/>
              <a:cs typeface="Open Sans"/>
              <a:sym typeface="Open Sans"/>
            </a:endParaRPr>
          </a:p>
        </p:txBody>
      </p:sp>
      <p:sp>
        <p:nvSpPr>
          <p:cNvPr id="1658" name="Google Shape;1658;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We generate 2.5 quintillion bytes of data every day! That’s equal to data stored on 100 million Blu-ray disks, which when stacked together, is equal to the height of 4 Eiffel towers! And none of this data is in a single format. Now imagine, if you had to sit there and manually sift through all of it. It would take ages!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But if you let the machines take over, the task would be over in a jiffy. This is why we need machine learning. </a:t>
            </a:r>
            <a:endParaRPr>
              <a:latin typeface="Open Sans"/>
              <a:ea typeface="Open Sans"/>
              <a:cs typeface="Open Sans"/>
              <a:sym typeface="Open Sans"/>
            </a:endParaRPr>
          </a:p>
        </p:txBody>
      </p:sp>
      <p:sp>
        <p:nvSpPr>
          <p:cNvPr id="467" name="Google Shape;467;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5" name="Google Shape;166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0" name="Google Shape;167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A large dataset can have multiple dimensions. When you have a multi-dimensional dataset, you need a lot of data points to create its representative sample. If you have to perform an analytics operations on it, the performance would be very slow and sluggish.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For example, just imagine a large spreadsheet with a few thousand rows and a few thousand columns. You definitely want to trim down the spreadsheet for faster computation.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To do that, you might want to drop off a few columns from the dataset without losing the information it contains because that might lead to a wrong analysis.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This is where dimensionality reduction comes into play. It helps cut down the dimensions of a multi-dimensional dataset without losing any of the data.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p:txBody>
      </p:sp>
      <p:sp>
        <p:nvSpPr>
          <p:cNvPr id="1671" name="Google Shape;1671;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1" name="Google Shape;168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Let’s now look at the different techniques for dimensionality reduction:</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The first method is to drop the columns which contain missing values and exceed some defined threshold value for the dataset.</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Data variance indicates the changes in the data value. So, if there are small changes in the data, then you can choose to remove data lower than a defined threshold after normalizing it.</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Correlation indicates how data points are related to each other. If they are highly correlated, only one set of data points can be kept while others can be dropped. </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Principal Component Analysis, or PCA, is a statistical function which transforms the original datasets into a new set of coordinates by keeping the highest possible variance to ensure there is a significant loss in data.</a:t>
            </a:r>
            <a:endParaRPr>
              <a:latin typeface="Open Sans"/>
              <a:ea typeface="Open Sans"/>
              <a:cs typeface="Open Sans"/>
              <a:sym typeface="Open Sans"/>
            </a:endParaRPr>
          </a:p>
        </p:txBody>
      </p:sp>
      <p:sp>
        <p:nvSpPr>
          <p:cNvPr id="1682" name="Google Shape;1682;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6" name="Google Shape;1696;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1" name="Google Shape;1701;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Principal Component Analysis, or PCA, is one of the most used unsupervised learning algorithms.</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It is primarily used to compress or reduce the data. This functionality also helps it to carry out dimensionality reduction. </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PCA tries to capture the variance, which helps it pick up interesting features. That’s why it’s useful as a feature extraction method.</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In short, we can use PCA to reduce dimensionality in the dataset and to build our feature vector. </a:t>
            </a:r>
            <a:endParaRPr>
              <a:latin typeface="Open Sans"/>
              <a:ea typeface="Open Sans"/>
              <a:cs typeface="Open Sans"/>
              <a:sym typeface="Open Sans"/>
            </a:endParaRPr>
          </a:p>
          <a:p>
            <a:pPr marL="171450" lvl="0" indent="-171450" algn="l" rtl="0">
              <a:lnSpc>
                <a:spcPct val="100000"/>
              </a:lnSpc>
              <a:spcBef>
                <a:spcPts val="0"/>
              </a:spcBef>
              <a:spcAft>
                <a:spcPts val="0"/>
              </a:spcAft>
              <a:buClr>
                <a:schemeClr val="dk1"/>
              </a:buClr>
              <a:buSzPts val="1200"/>
              <a:buFont typeface="Arial"/>
              <a:buChar char="•"/>
            </a:pPr>
            <a:r>
              <a:rPr lang="en-US" sz="1200">
                <a:solidFill>
                  <a:schemeClr val="dk1"/>
                </a:solidFill>
                <a:latin typeface="Open Sans"/>
                <a:ea typeface="Open Sans"/>
                <a:cs typeface="Open Sans"/>
                <a:sym typeface="Open Sans"/>
              </a:rPr>
              <a:t>In the above diagram, the principal axes in the feature space represents the direction of maximum variance in the data.</a:t>
            </a:r>
            <a:endParaRPr>
              <a:latin typeface="Open Sans"/>
              <a:ea typeface="Open Sans"/>
              <a:cs typeface="Open Sans"/>
              <a:sym typeface="Open Sans"/>
            </a:endParaRPr>
          </a:p>
        </p:txBody>
      </p:sp>
      <p:sp>
        <p:nvSpPr>
          <p:cNvPr id="1702" name="Google Shape;1702;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5" name="Google Shape;173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This slide shows you how the PCA algorithm works in Scikit-Learn. Recall that PCA helps reduce the dimensions of a dataset by keeping only the significant singular vectors.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Scikit-learn’s PCA class has to be instantiated by creating an object, also called an estimator.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Let’s take a closer look at the signature of the class.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“N_components” indicates the number of components that should be retained. If this variable is not set, then all the components are retained.</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“Copy” overwrites the “transform data” after fitting it into the model. It is not used frequently because we don’t often need to overwrite the transform data.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“Whiten” simply removes the data with lower variance and improves the prediction accuracy.</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 </a:t>
            </a:r>
            <a:endParaRPr>
              <a:latin typeface="Open Sans"/>
              <a:ea typeface="Open Sans"/>
              <a:cs typeface="Open Sans"/>
              <a:sym typeface="Open Sans"/>
            </a:endParaRPr>
          </a:p>
        </p:txBody>
      </p:sp>
      <p:sp>
        <p:nvSpPr>
          <p:cNvPr id="1736" name="Google Shape;1736;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8" name="Google Shape;1758;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Notes to the instructor:</a:t>
            </a:r>
            <a:endParaRPr/>
          </a:p>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Please demonstrate the steps to </a:t>
            </a:r>
            <a:r>
              <a:rPr lang="en-US" sz="1200">
                <a:solidFill>
                  <a:srgbClr val="005258"/>
                </a:solidFill>
                <a:latin typeface="Open Sans"/>
                <a:ea typeface="Open Sans"/>
                <a:cs typeface="Open Sans"/>
                <a:sym typeface="Open Sans"/>
              </a:rPr>
              <a:t>use the PCA model to reduce the dimensions of a dataset.</a:t>
            </a:r>
            <a:endParaRPr sz="1200" b="0">
              <a:solidFill>
                <a:srgbClr val="005258"/>
              </a:solidFill>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b="0">
              <a:solidFill>
                <a:srgbClr val="005258"/>
              </a:solidFill>
              <a:latin typeface="Open Sans"/>
              <a:ea typeface="Open Sans"/>
              <a:cs typeface="Open Sans"/>
              <a:sym typeface="Open Sans"/>
            </a:endParaRPr>
          </a:p>
        </p:txBody>
      </p:sp>
      <p:sp>
        <p:nvSpPr>
          <p:cNvPr id="1759" name="Google Shape;1759;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6" name="Google Shape;1766;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Different estimators are used for different purposes. For instance, some estimators are used to transform data, while others are used to classify, and so on. You can combine multiple estimators to form a single, powerful estimator using an estimator pipeline. </a:t>
            </a:r>
            <a:endParaRPr>
              <a:latin typeface="Open Sans"/>
              <a:ea typeface="Open Sans"/>
              <a:cs typeface="Open Sans"/>
              <a:sym typeface="Open Sans"/>
            </a:endParaRPr>
          </a:p>
        </p:txBody>
      </p:sp>
      <p:sp>
        <p:nvSpPr>
          <p:cNvPr id="1767" name="Google Shape;1767;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5" name="Google Shape;178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Notes to the instructor:</a:t>
            </a:r>
            <a:endParaRPr/>
          </a:p>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Please demonstrate the steps to </a:t>
            </a:r>
            <a:r>
              <a:rPr lang="en-US" sz="1200">
                <a:solidFill>
                  <a:schemeClr val="dk1"/>
                </a:solidFill>
                <a:latin typeface="Open Sans"/>
                <a:ea typeface="Open Sans"/>
                <a:cs typeface="Open Sans"/>
                <a:sym typeface="Open Sans"/>
              </a:rPr>
              <a:t>build a pipeline containing more than one estimator.</a:t>
            </a:r>
            <a:endParaRPr sz="1200">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b="0">
              <a:solidFill>
                <a:srgbClr val="005258"/>
              </a:solidFill>
              <a:latin typeface="Open Sans"/>
              <a:ea typeface="Open Sans"/>
              <a:cs typeface="Open Sans"/>
              <a:sym typeface="Open Sans"/>
            </a:endParaRPr>
          </a:p>
        </p:txBody>
      </p:sp>
      <p:sp>
        <p:nvSpPr>
          <p:cNvPr id="1786" name="Google Shape;1786;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3" name="Google Shape;1793;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 Once you create a model, you should be able to save it as well so that you can reuse it later. This is called model persistence.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Python uses pickle to save an object.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To save an object in scikit-learn, pickle is replaced by a special method called joblib.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Using its joblib.dump and joblib.load methods, you can read and write estimator objects. Although these methods are useful only for storing data on disk, they are highly efficient for large amounts of data.</a:t>
            </a:r>
            <a:endParaRPr>
              <a:latin typeface="Open Sans"/>
              <a:ea typeface="Open Sans"/>
              <a:cs typeface="Open Sans"/>
              <a:sym typeface="Open Sans"/>
            </a:endParaRPr>
          </a:p>
        </p:txBody>
      </p:sp>
      <p:sp>
        <p:nvSpPr>
          <p:cNvPr id="1794" name="Google Shape;1794;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Machine learning is a great tool to analyze data, find hidden data patterns and relationships, and extract information. This enables Data Scientists to make information-driven decisions.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Even businesses can benefit from it. A business may have a lot of historical or incoming data that they are not aware of. Machine learning can help provide insights into this data, so that profitable decisions can be made and new business opportunities can be explored.</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To do all of this, machine learning uses statistical and mathematical models, and applies them to datasets. This process can either be semi-automated or fully automated.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p:txBody>
      </p:sp>
      <p:sp>
        <p:nvSpPr>
          <p:cNvPr id="481" name="Google Shape;48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4" name="Google Shape;1804;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Notes to the instructor:</a:t>
            </a:r>
            <a:endParaRPr/>
          </a:p>
          <a:p>
            <a:pPr marL="0" lvl="0" indent="0" algn="l" rtl="0">
              <a:lnSpc>
                <a:spcPct val="100000"/>
              </a:lnSpc>
              <a:spcBef>
                <a:spcPts val="0"/>
              </a:spcBef>
              <a:spcAft>
                <a:spcPts val="0"/>
              </a:spcAft>
              <a:buSzPts val="1400"/>
              <a:buNone/>
            </a:pPr>
            <a:r>
              <a:rPr lang="en-US" sz="1200">
                <a:latin typeface="Open Sans"/>
                <a:ea typeface="Open Sans"/>
                <a:cs typeface="Open Sans"/>
                <a:sym typeface="Open Sans"/>
              </a:rPr>
              <a:t>Please demonstrate the steps to </a:t>
            </a:r>
            <a:r>
              <a:rPr lang="en-US" sz="1200">
                <a:solidFill>
                  <a:schemeClr val="dk1"/>
                </a:solidFill>
                <a:latin typeface="Open Sans"/>
                <a:ea typeface="Open Sans"/>
                <a:cs typeface="Open Sans"/>
                <a:sym typeface="Open Sans"/>
              </a:rPr>
              <a:t>persist a model for future use using scikit-learn.</a:t>
            </a:r>
            <a:endParaRPr sz="1200">
              <a:latin typeface="Open Sans"/>
              <a:ea typeface="Open Sans"/>
              <a:cs typeface="Open Sans"/>
              <a:sym typeface="Open Sans"/>
            </a:endParaRPr>
          </a:p>
        </p:txBody>
      </p:sp>
      <p:sp>
        <p:nvSpPr>
          <p:cNvPr id="1805" name="Google Shape;1805;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2" name="Google Shape;1812;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It’s important to evaluate a model to check and validate its quality and accuracy. Scikit-learn’s metrics function is one of the most common functions used to evaluate machine learning models. It can be used to evaluate classification, clustering, and regression-type models.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To check the quality of classification-type models, you can use the “accuracy score” and “average score” methods. For clustering, use the “adjusted random score” method.</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While for regression, you can use the “mean absolute error”, “mean squared error” and “median absolute error” methods.</a:t>
            </a:r>
            <a:endParaRPr>
              <a:latin typeface="Open Sans"/>
              <a:ea typeface="Open Sans"/>
              <a:cs typeface="Open Sans"/>
              <a:sym typeface="Open Sans"/>
            </a:endParaRPr>
          </a:p>
        </p:txBody>
      </p:sp>
      <p:sp>
        <p:nvSpPr>
          <p:cNvPr id="1813" name="Google Shape;1813;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9" name="Google Shape;182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5" name="Google Shape;183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1" name="Google Shape;184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7" name="Google Shape;184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853" name="Google Shape;1853;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0" name="Google Shape;1870;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74" name="Google Shape;1874;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4" name="Google Shape;188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You now know what machine learning is and what it is useful for. Now, before you learn more about it, take a look at some machine learning terminologies that will be used throughout this lesson.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Observations are the records, samples, or examples present in the dataset. They may contain one or more data points.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Features are the inputs or attributes that define a given dataset. They are usually present as columns in a spreadsheet.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Response is the label, outcome, target, or some defined answer attached to the dataset for the given set of data points.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I will explain these terms later using a dataset, but before that, let’s look at the machine learning approach.</a:t>
            </a:r>
            <a:endParaRPr>
              <a:latin typeface="Open Sans"/>
              <a:ea typeface="Open Sans"/>
              <a:cs typeface="Open Sans"/>
              <a:sym typeface="Open Sans"/>
            </a:endParaRPr>
          </a:p>
        </p:txBody>
      </p:sp>
      <p:sp>
        <p:nvSpPr>
          <p:cNvPr id="500" name="Google Shape;50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4"/>
        <p:cNvGrpSpPr/>
        <p:nvPr/>
      </p:nvGrpSpPr>
      <p:grpSpPr>
        <a:xfrm>
          <a:off x="0" y="0"/>
          <a:ext cx="0" cy="0"/>
          <a:chOff x="0" y="0"/>
          <a:chExt cx="0" cy="0"/>
        </a:xfrm>
      </p:grpSpPr>
      <p:sp>
        <p:nvSpPr>
          <p:cNvPr id="1895" name="Google Shape;1895;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6" name="Google Shape;1896;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6" name="Google Shape;1906;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8" name="Google Shape;1918;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8" name="Google Shape;1928;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0" name="Google Shape;194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0" name="Google Shape;1950;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2" name="Google Shape;1962;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2" name="Google Shape;1972;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4" name="Google Shape;1984;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4" name="Google Shape;1994;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2" name="Google Shape;5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6" name="Google Shape;2006;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6" name="Google Shape;2016;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8" name="Google Shape;2028;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8" name="Google Shape;2038;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0" name="Google Shape;2050;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0" name="Google Shape;206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2" name="Google Shape;2072;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Open Sans"/>
                <a:ea typeface="Open Sans"/>
                <a:cs typeface="Open Sans"/>
                <a:sym typeface="Open Sans"/>
              </a:rPr>
              <a:t>This concludes the lesson “</a:t>
            </a:r>
            <a:r>
              <a:rPr lang="en-US">
                <a:latin typeface="Open Sans"/>
                <a:ea typeface="Open Sans"/>
                <a:cs typeface="Open Sans"/>
                <a:sym typeface="Open Sans"/>
              </a:rPr>
              <a:t>Machine Learning with Python (Scikit-Learn)</a:t>
            </a:r>
            <a:r>
              <a:rPr lang="en-US" sz="1200">
                <a:solidFill>
                  <a:schemeClr val="dk1"/>
                </a:solidFill>
                <a:latin typeface="Open Sans"/>
                <a:ea typeface="Open Sans"/>
                <a:cs typeface="Open Sans"/>
                <a:sym typeface="Open Sans"/>
              </a:rPr>
              <a:t>” The next lesson will discuss “</a:t>
            </a:r>
            <a:r>
              <a:rPr lang="en-US">
                <a:latin typeface="Open Sans"/>
                <a:ea typeface="Open Sans"/>
                <a:cs typeface="Open Sans"/>
                <a:sym typeface="Open Sans"/>
              </a:rPr>
              <a:t>Natural Language Processing (NLP) with SciKit Learn.</a:t>
            </a:r>
            <a:r>
              <a:rPr lang="en-US" sz="1200">
                <a:solidFill>
                  <a:schemeClr val="dk1"/>
                </a:solidFill>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a:latin typeface="Open Sans"/>
              <a:ea typeface="Open Sans"/>
              <a:cs typeface="Open Sans"/>
              <a:sym typeface="Open Sans"/>
            </a:endParaRPr>
          </a:p>
        </p:txBody>
      </p:sp>
      <p:sp>
        <p:nvSpPr>
          <p:cNvPr id="2073" name="Google Shape;2073;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machine learning approach starts with either a problem that you need to solve or a given dataset that you need to analyze. So, your first step is to understand the problem or the dataset. The size of the dataset does not matter at this point.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next step is to identify and extract the features of the dataset that affect the outcome. </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Then, identify its problem type. For instance, you may want to ask whether the data is categorical or has some continuous set of values.</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Based on the problem type, choose the appropriate model. Don’t worry about this right now; you will be learning about them later in this lesson.</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After selecting the model, train and test it.</a:t>
            </a:r>
            <a:endParaRPr>
              <a:latin typeface="Open Sans"/>
              <a:ea typeface="Open Sans"/>
              <a:cs typeface="Open Sans"/>
              <a:sym typeface="Open Sans"/>
            </a:endParaRPr>
          </a:p>
          <a:p>
            <a:pPr marL="0" lvl="0" indent="0" algn="l" rtl="0">
              <a:lnSpc>
                <a:spcPct val="100000"/>
              </a:lnSpc>
              <a:spcBef>
                <a:spcPts val="0"/>
              </a:spcBef>
              <a:spcAft>
                <a:spcPts val="0"/>
              </a:spcAft>
              <a:buSzPts val="14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a:solidFill>
                  <a:schemeClr val="dk1"/>
                </a:solidFill>
                <a:latin typeface="Open Sans"/>
                <a:ea typeface="Open Sans"/>
                <a:cs typeface="Open Sans"/>
                <a:sym typeface="Open Sans"/>
              </a:rPr>
              <a:t>The final step is to strive for accuracy. You should continue to fine tune the parameters so that your model performs optimally.</a:t>
            </a:r>
            <a:endParaRPr>
              <a:latin typeface="Open Sans"/>
              <a:ea typeface="Open Sans"/>
              <a:cs typeface="Open Sans"/>
              <a:sym typeface="Open Sans"/>
            </a:endParaRPr>
          </a:p>
        </p:txBody>
      </p:sp>
      <p:sp>
        <p:nvSpPr>
          <p:cNvPr id="558" name="Google Shape;55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 name="Google Shape;18;p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 name="Google Shape;19;p2"/>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333"/>
              </a:spcBef>
              <a:spcAft>
                <a:spcPts val="0"/>
              </a:spcAft>
              <a:buSzPts val="2800"/>
              <a:buNone/>
              <a:defRPr sz="2800" b="1">
                <a:solidFill>
                  <a:schemeClr val="lt1"/>
                </a:solidFill>
                <a:latin typeface="Open Sans"/>
                <a:ea typeface="Open Sans"/>
                <a:cs typeface="Open Sans"/>
                <a:sym typeface="Open Sans"/>
              </a:defRPr>
            </a:lvl1pPr>
            <a:lvl2pPr marL="914400" lvl="1" indent="-370840" algn="l">
              <a:lnSpc>
                <a:spcPct val="90000"/>
              </a:lnSpc>
              <a:spcBef>
                <a:spcPts val="667"/>
              </a:spcBef>
              <a:spcAft>
                <a:spcPts val="0"/>
              </a:spcAft>
              <a:buSzPts val="2240"/>
              <a:buChar char="o"/>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Quiz Answer">
  <p:cSld name="3_Quiz Answer">
    <p:spTree>
      <p:nvGrpSpPr>
        <p:cNvPr id="1" name="Shape 90"/>
        <p:cNvGrpSpPr/>
        <p:nvPr/>
      </p:nvGrpSpPr>
      <p:grpSpPr>
        <a:xfrm>
          <a:off x="0" y="0"/>
          <a:ext cx="0" cy="0"/>
          <a:chOff x="0" y="0"/>
          <a:chExt cx="0" cy="0"/>
        </a:xfrm>
      </p:grpSpPr>
      <p:sp>
        <p:nvSpPr>
          <p:cNvPr id="91" name="Google Shape;91;p11"/>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92" name="Google Shape;92;p11"/>
          <p:cNvSpPr/>
          <p:nvPr/>
        </p:nvSpPr>
        <p:spPr>
          <a:xfrm>
            <a:off x="489443" y="681006"/>
            <a:ext cx="15376232" cy="1722178"/>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rgbClr val="000000"/>
              </a:solidFill>
              <a:latin typeface="Open Sans"/>
              <a:ea typeface="Open Sans"/>
              <a:cs typeface="Open Sans"/>
              <a:sym typeface="Open Sans"/>
            </a:endParaRPr>
          </a:p>
        </p:txBody>
      </p:sp>
      <p:cxnSp>
        <p:nvCxnSpPr>
          <p:cNvPr id="93" name="Google Shape;93;p11"/>
          <p:cNvCxnSpPr/>
          <p:nvPr/>
        </p:nvCxnSpPr>
        <p:spPr>
          <a:xfrm>
            <a:off x="2188345" y="681006"/>
            <a:ext cx="0" cy="1722178"/>
          </a:xfrm>
          <a:prstGeom prst="straightConnector1">
            <a:avLst/>
          </a:prstGeom>
          <a:noFill/>
          <a:ln w="9525" cap="flat" cmpd="sng">
            <a:solidFill>
              <a:srgbClr val="C55A11"/>
            </a:solidFill>
            <a:prstDash val="solid"/>
            <a:miter lim="800000"/>
            <a:headEnd type="none" w="sm" len="sm"/>
            <a:tailEnd type="none" w="sm" len="sm"/>
          </a:ln>
        </p:spPr>
      </p:cxnSp>
      <p:pic>
        <p:nvPicPr>
          <p:cNvPr id="94" name="Google Shape;94;p11"/>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95" name="Google Shape;95;p11"/>
          <p:cNvSpPr txBox="1"/>
          <p:nvPr/>
        </p:nvSpPr>
        <p:spPr>
          <a:xfrm>
            <a:off x="511579" y="1211110"/>
            <a:ext cx="1698904" cy="66197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grpSp>
        <p:nvGrpSpPr>
          <p:cNvPr id="96" name="Google Shape;96;p11"/>
          <p:cNvGrpSpPr/>
          <p:nvPr/>
        </p:nvGrpSpPr>
        <p:grpSpPr>
          <a:xfrm>
            <a:off x="-6322" y="-31264"/>
            <a:ext cx="16256000" cy="130964"/>
            <a:chOff x="0" y="474414"/>
            <a:chExt cx="7908925" cy="61412"/>
          </a:xfrm>
        </p:grpSpPr>
        <p:sp>
          <p:nvSpPr>
            <p:cNvPr id="97" name="Google Shape;97;p11"/>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98" name="Google Shape;98;p11"/>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99" name="Google Shape;99;p11"/>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100" name="Google Shape;100;p11"/>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101" name="Google Shape;101;p11"/>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102" name="Google Shape;102;p11"/>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103" name="Google Shape;103;p11"/>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grpSp>
      <p:sp>
        <p:nvSpPr>
          <p:cNvPr id="104" name="Google Shape;104;p11"/>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05" name="Google Shape;105;p11"/>
          <p:cNvSpPr txBox="1"/>
          <p:nvPr/>
        </p:nvSpPr>
        <p:spPr>
          <a:xfrm>
            <a:off x="1664103" y="2936284"/>
            <a:ext cx="66621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106" name="Google Shape;106;p11"/>
          <p:cNvSpPr txBox="1"/>
          <p:nvPr/>
        </p:nvSpPr>
        <p:spPr>
          <a:xfrm>
            <a:off x="1664102" y="3792552"/>
            <a:ext cx="45557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107" name="Google Shape;107;p11"/>
          <p:cNvSpPr txBox="1"/>
          <p:nvPr/>
        </p:nvSpPr>
        <p:spPr>
          <a:xfrm>
            <a:off x="1664102" y="4578479"/>
            <a:ext cx="62337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08" name="Google Shape;108;p11"/>
          <p:cNvSpPr txBox="1"/>
          <p:nvPr/>
        </p:nvSpPr>
        <p:spPr>
          <a:xfrm>
            <a:off x="1664103" y="5381991"/>
            <a:ext cx="66621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109" name="Google Shape;109;p11"/>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Clr>
                <a:schemeClr val="dk1"/>
              </a:buClr>
              <a:buSzPts val="2000"/>
              <a:buNone/>
              <a:defRPr sz="2000">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0" name="Google Shape;110;p11"/>
          <p:cNvSpPr txBox="1">
            <a:spLocks noGrp="1"/>
          </p:cNvSpPr>
          <p:nvPr>
            <p:ph type="body" idx="3"/>
          </p:nvPr>
        </p:nvSpPr>
        <p:spPr>
          <a:xfrm>
            <a:off x="2329744" y="3647435"/>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Clr>
                <a:schemeClr val="dk1"/>
              </a:buClr>
              <a:buSzPts val="2000"/>
              <a:buNone/>
              <a:defRPr sz="2000">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1" name="Google Shape;111;p11"/>
          <p:cNvSpPr txBox="1">
            <a:spLocks noGrp="1"/>
          </p:cNvSpPr>
          <p:nvPr>
            <p:ph type="body" idx="4"/>
          </p:nvPr>
        </p:nvSpPr>
        <p:spPr>
          <a:xfrm>
            <a:off x="2329744" y="4454298"/>
            <a:ext cx="11250640" cy="701711"/>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333"/>
              </a:spcBef>
              <a:spcAft>
                <a:spcPts val="0"/>
              </a:spcAft>
              <a:buClr>
                <a:schemeClr val="dk1"/>
              </a:buClr>
              <a:buSzPts val="2000"/>
              <a:buChar char="•"/>
              <a:defRPr sz="2000">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2" name="Google Shape;112;p11"/>
          <p:cNvSpPr txBox="1">
            <a:spLocks noGrp="1"/>
          </p:cNvSpPr>
          <p:nvPr>
            <p:ph type="body" idx="5"/>
          </p:nvPr>
        </p:nvSpPr>
        <p:spPr>
          <a:xfrm>
            <a:off x="2329744" y="5279217"/>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Clr>
                <a:schemeClr val="dk1"/>
              </a:buClr>
              <a:buSzPts val="2000"/>
              <a:buNone/>
              <a:defRPr sz="2000">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Quiiz_single_option">
  <p:cSld name="3_Quiiz_single_option">
    <p:spTree>
      <p:nvGrpSpPr>
        <p:cNvPr id="1" name="Shape 113"/>
        <p:cNvGrpSpPr/>
        <p:nvPr/>
      </p:nvGrpSpPr>
      <p:grpSpPr>
        <a:xfrm>
          <a:off x="0" y="0"/>
          <a:ext cx="0" cy="0"/>
          <a:chOff x="0" y="0"/>
          <a:chExt cx="0" cy="0"/>
        </a:xfrm>
      </p:grpSpPr>
      <p:sp>
        <p:nvSpPr>
          <p:cNvPr id="114" name="Google Shape;114;p12"/>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115" name="Google Shape;115;p12"/>
          <p:cNvSpPr/>
          <p:nvPr/>
        </p:nvSpPr>
        <p:spPr>
          <a:xfrm>
            <a:off x="489443" y="681006"/>
            <a:ext cx="15376232" cy="1722178"/>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rgbClr val="000000"/>
              </a:solidFill>
              <a:latin typeface="Open Sans"/>
              <a:ea typeface="Open Sans"/>
              <a:cs typeface="Open Sans"/>
              <a:sym typeface="Open Sans"/>
            </a:endParaRPr>
          </a:p>
        </p:txBody>
      </p:sp>
      <p:sp>
        <p:nvSpPr>
          <p:cNvPr id="116" name="Google Shape;116;p12"/>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117" name="Google Shape;117;p12"/>
          <p:cNvCxnSpPr/>
          <p:nvPr/>
        </p:nvCxnSpPr>
        <p:spPr>
          <a:xfrm>
            <a:off x="2188345" y="681006"/>
            <a:ext cx="0" cy="1722178"/>
          </a:xfrm>
          <a:prstGeom prst="straightConnector1">
            <a:avLst/>
          </a:prstGeom>
          <a:noFill/>
          <a:ln w="9525" cap="flat" cmpd="sng">
            <a:solidFill>
              <a:srgbClr val="C55A11"/>
            </a:solidFill>
            <a:prstDash val="solid"/>
            <a:miter lim="800000"/>
            <a:headEnd type="none" w="sm" len="sm"/>
            <a:tailEnd type="none" w="sm" len="sm"/>
          </a:ln>
        </p:spPr>
      </p:cxnSp>
      <p:pic>
        <p:nvPicPr>
          <p:cNvPr id="118" name="Google Shape;118;p12"/>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119" name="Google Shape;119;p12"/>
          <p:cNvSpPr txBox="1"/>
          <p:nvPr/>
        </p:nvSpPr>
        <p:spPr>
          <a:xfrm>
            <a:off x="511579" y="1211110"/>
            <a:ext cx="1698904" cy="66197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120" name="Google Shape;120;p12"/>
          <p:cNvSpPr/>
          <p:nvPr/>
        </p:nvSpPr>
        <p:spPr>
          <a:xfrm>
            <a:off x="0" y="6789112"/>
            <a:ext cx="16313154" cy="2354888"/>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77"/>
              <a:buFont typeface="Arial"/>
              <a:buNone/>
            </a:pPr>
            <a:endParaRPr sz="2877" b="0" i="0" u="none" strike="noStrike" cap="none">
              <a:solidFill>
                <a:srgbClr val="FFFFFF"/>
              </a:solidFill>
              <a:latin typeface="Open Sans"/>
              <a:ea typeface="Open Sans"/>
              <a:cs typeface="Open Sans"/>
              <a:sym typeface="Open Sans"/>
            </a:endParaRPr>
          </a:p>
        </p:txBody>
      </p:sp>
      <p:pic>
        <p:nvPicPr>
          <p:cNvPr id="121" name="Google Shape;121;p12"/>
          <p:cNvPicPr preferRelativeResize="0"/>
          <p:nvPr/>
        </p:nvPicPr>
        <p:blipFill rotWithShape="1">
          <a:blip r:embed="rId3">
            <a:alphaModFix/>
          </a:blip>
          <a:srcRect t="90625"/>
          <a:stretch/>
        </p:blipFill>
        <p:spPr>
          <a:xfrm>
            <a:off x="293511" y="8286750"/>
            <a:ext cx="15668981" cy="857250"/>
          </a:xfrm>
          <a:prstGeom prst="rect">
            <a:avLst/>
          </a:prstGeom>
          <a:noFill/>
          <a:ln>
            <a:noFill/>
          </a:ln>
        </p:spPr>
      </p:pic>
      <p:sp>
        <p:nvSpPr>
          <p:cNvPr id="122" name="Google Shape;122;p12"/>
          <p:cNvSpPr txBox="1"/>
          <p:nvPr/>
        </p:nvSpPr>
        <p:spPr>
          <a:xfrm>
            <a:off x="1664103" y="2936284"/>
            <a:ext cx="66621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123" name="Google Shape;123;p12"/>
          <p:cNvSpPr txBox="1"/>
          <p:nvPr/>
        </p:nvSpPr>
        <p:spPr>
          <a:xfrm>
            <a:off x="1664102" y="3792552"/>
            <a:ext cx="45557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124" name="Google Shape;124;p12"/>
          <p:cNvSpPr txBox="1"/>
          <p:nvPr/>
        </p:nvSpPr>
        <p:spPr>
          <a:xfrm>
            <a:off x="1664102" y="4578479"/>
            <a:ext cx="62337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25" name="Google Shape;125;p12"/>
          <p:cNvSpPr txBox="1"/>
          <p:nvPr/>
        </p:nvSpPr>
        <p:spPr>
          <a:xfrm>
            <a:off x="1664103" y="5381991"/>
            <a:ext cx="66621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126" name="Google Shape;126;p12"/>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Clr>
                <a:schemeClr val="dk1"/>
              </a:buClr>
              <a:buSzPts val="2000"/>
              <a:buNone/>
              <a:defRPr sz="2000">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7" name="Google Shape;127;p12"/>
          <p:cNvSpPr txBox="1">
            <a:spLocks noGrp="1"/>
          </p:cNvSpPr>
          <p:nvPr>
            <p:ph type="body" idx="3"/>
          </p:nvPr>
        </p:nvSpPr>
        <p:spPr>
          <a:xfrm>
            <a:off x="2329744" y="3647435"/>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Clr>
                <a:schemeClr val="dk1"/>
              </a:buClr>
              <a:buSzPts val="2000"/>
              <a:buNone/>
              <a:defRPr sz="2000">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8" name="Google Shape;128;p12"/>
          <p:cNvSpPr txBox="1">
            <a:spLocks noGrp="1"/>
          </p:cNvSpPr>
          <p:nvPr>
            <p:ph type="body" idx="4"/>
          </p:nvPr>
        </p:nvSpPr>
        <p:spPr>
          <a:xfrm>
            <a:off x="2329744" y="4454298"/>
            <a:ext cx="11250640" cy="701711"/>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333"/>
              </a:spcBef>
              <a:spcAft>
                <a:spcPts val="0"/>
              </a:spcAft>
              <a:buClr>
                <a:schemeClr val="dk1"/>
              </a:buClr>
              <a:buSzPts val="2000"/>
              <a:buChar char="•"/>
              <a:defRPr sz="2000">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9" name="Google Shape;129;p12"/>
          <p:cNvSpPr txBox="1">
            <a:spLocks noGrp="1"/>
          </p:cNvSpPr>
          <p:nvPr>
            <p:ph type="body" idx="5"/>
          </p:nvPr>
        </p:nvSpPr>
        <p:spPr>
          <a:xfrm>
            <a:off x="2329744" y="5279217"/>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Clr>
                <a:schemeClr val="dk1"/>
              </a:buClr>
              <a:buSzPts val="2000"/>
              <a:buNone/>
              <a:defRPr sz="2000">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0" name="Google Shape;130;p12"/>
          <p:cNvSpPr txBox="1">
            <a:spLocks noGrp="1"/>
          </p:cNvSpPr>
          <p:nvPr>
            <p:ph type="body" idx="6"/>
          </p:nvPr>
        </p:nvSpPr>
        <p:spPr>
          <a:xfrm>
            <a:off x="489443" y="7488421"/>
            <a:ext cx="15375004" cy="133385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333"/>
              </a:spcBef>
              <a:spcAft>
                <a:spcPts val="0"/>
              </a:spcAft>
              <a:buClr>
                <a:schemeClr val="dk1"/>
              </a:buClr>
              <a:buSzPts val="2000"/>
              <a:buNone/>
              <a:defRPr sz="2000" b="1">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1" name="Google Shape;131;p12"/>
          <p:cNvSpPr txBox="1"/>
          <p:nvPr/>
        </p:nvSpPr>
        <p:spPr>
          <a:xfrm>
            <a:off x="489441" y="6841867"/>
            <a:ext cx="272189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The correct answer is</a:t>
            </a:r>
            <a:endParaRPr sz="1400" b="0" i="0" u="none" strike="noStrike" cap="none">
              <a:solidFill>
                <a:srgbClr val="000000"/>
              </a:solidFill>
              <a:latin typeface="Arial"/>
              <a:ea typeface="Arial"/>
              <a:cs typeface="Arial"/>
              <a:sym typeface="Arial"/>
            </a:endParaRPr>
          </a:p>
        </p:txBody>
      </p:sp>
      <p:cxnSp>
        <p:nvCxnSpPr>
          <p:cNvPr id="132" name="Google Shape;132;p12"/>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133" name="Google Shape;133;p12"/>
          <p:cNvCxnSpPr/>
          <p:nvPr/>
        </p:nvCxnSpPr>
        <p:spPr>
          <a:xfrm>
            <a:off x="396854" y="7371304"/>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134" name="Google Shape;134;p12"/>
          <p:cNvSpPr txBox="1">
            <a:spLocks noGrp="1"/>
          </p:cNvSpPr>
          <p:nvPr>
            <p:ph type="body" idx="7"/>
          </p:nvPr>
        </p:nvSpPr>
        <p:spPr>
          <a:xfrm>
            <a:off x="3662870" y="6760723"/>
            <a:ext cx="9022188" cy="619532"/>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Clr>
                <a:srgbClr val="3C9F37"/>
              </a:buClr>
              <a:buSzPts val="2000"/>
              <a:buNone/>
              <a:defRPr sz="2000" b="1">
                <a:solidFill>
                  <a:srgbClr val="3C9F37"/>
                </a:solidFill>
                <a:latin typeface="Open Sans"/>
                <a:ea typeface="Open Sans"/>
                <a:cs typeface="Open Sans"/>
                <a:sym typeface="Open Sans"/>
              </a:defRPr>
            </a:lvl1pPr>
            <a:lvl2pPr marL="914400" lvl="1" indent="-370840" algn="l">
              <a:lnSpc>
                <a:spcPct val="90000"/>
              </a:lnSpc>
              <a:spcBef>
                <a:spcPts val="667"/>
              </a:spcBef>
              <a:spcAft>
                <a:spcPts val="0"/>
              </a:spcAft>
              <a:buClr>
                <a:schemeClr val="dk1"/>
              </a:buClr>
              <a:buSzPts val="2240"/>
              <a:buChar char="o"/>
              <a:defRPr/>
            </a:lvl2pPr>
            <a:lvl3pPr marL="1371600" lvl="2" indent="-397954" algn="l">
              <a:lnSpc>
                <a:spcPct val="90000"/>
              </a:lnSpc>
              <a:spcBef>
                <a:spcPts val="667"/>
              </a:spcBef>
              <a:spcAft>
                <a:spcPts val="0"/>
              </a:spcAft>
              <a:buClr>
                <a:schemeClr val="dk1"/>
              </a:buClr>
              <a:buSzPts val="2667"/>
              <a:buChar char="•"/>
              <a:defRPr/>
            </a:lvl3pPr>
            <a:lvl4pPr marL="1828800" lvl="3" indent="-381000" algn="l">
              <a:lnSpc>
                <a:spcPct val="90000"/>
              </a:lnSpc>
              <a:spcBef>
                <a:spcPts val="667"/>
              </a:spcBef>
              <a:spcAft>
                <a:spcPts val="0"/>
              </a:spcAft>
              <a:buClr>
                <a:schemeClr val="dk1"/>
              </a:buClr>
              <a:buSzPts val="2400"/>
              <a:buChar char="•"/>
              <a:defRPr/>
            </a:lvl4pPr>
            <a:lvl5pPr marL="2286000" lvl="4" indent="-381000" algn="l">
              <a:lnSpc>
                <a:spcPct val="90000"/>
              </a:lnSpc>
              <a:spcBef>
                <a:spcPts val="667"/>
              </a:spcBef>
              <a:spcAft>
                <a:spcPts val="0"/>
              </a:spcAft>
              <a:buClr>
                <a:schemeClr val="dk1"/>
              </a:buClr>
              <a:buSzPts val="24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5" name="Google Shape;135;p12"/>
          <p:cNvSpPr txBox="1"/>
          <p:nvPr/>
        </p:nvSpPr>
        <p:spPr>
          <a:xfrm>
            <a:off x="3844721" y="6777745"/>
            <a:ext cx="53828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nvGrpSpPr>
          <p:cNvPr id="136" name="Google Shape;136;p12"/>
          <p:cNvGrpSpPr/>
          <p:nvPr/>
        </p:nvGrpSpPr>
        <p:grpSpPr>
          <a:xfrm>
            <a:off x="-6322" y="-31264"/>
            <a:ext cx="16256000" cy="130964"/>
            <a:chOff x="0" y="474414"/>
            <a:chExt cx="7908925" cy="61412"/>
          </a:xfrm>
        </p:grpSpPr>
        <p:sp>
          <p:nvSpPr>
            <p:cNvPr id="137" name="Google Shape;137;p12"/>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138" name="Google Shape;138;p12"/>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139" name="Google Shape;139;p12"/>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140" name="Google Shape;140;p12"/>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141" name="Google Shape;141;p12"/>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142" name="Google Shape;142;p12"/>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sp>
          <p:nvSpPr>
            <p:cNvPr id="143" name="Google Shape;143;p12"/>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rgbClr val="FFFFFF"/>
                </a:solidFill>
                <a:latin typeface="Open Sans"/>
                <a:ea typeface="Open Sans"/>
                <a:cs typeface="Open Sans"/>
                <a:sym typeface="Open Sans"/>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50"/>
        <p:cNvGrpSpPr/>
        <p:nvPr/>
      </p:nvGrpSpPr>
      <p:grpSpPr>
        <a:xfrm>
          <a:off x="0" y="0"/>
          <a:ext cx="0" cy="0"/>
          <a:chOff x="0" y="0"/>
          <a:chExt cx="0" cy="0"/>
        </a:xfrm>
      </p:grpSpPr>
      <p:pic>
        <p:nvPicPr>
          <p:cNvPr id="151" name="Google Shape;151;p1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52" name="Google Shape;152;p1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4400"/>
              <a:buFont typeface="Arial"/>
              <a:buNone/>
              <a:defRPr sz="2800" b="1">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3" name="Google Shape;153;p14" descr="A close up of a logo&#10;&#10;Description automatically generated"/>
          <p:cNvPicPr preferRelativeResize="0"/>
          <p:nvPr/>
        </p:nvPicPr>
        <p:blipFill rotWithShape="1">
          <a:blip r:embed="rId3">
            <a:alphaModFix/>
          </a:blip>
          <a:srcRect/>
          <a:stretch/>
        </p:blipFill>
        <p:spPr>
          <a:xfrm>
            <a:off x="21773" y="133739"/>
            <a:ext cx="16256000" cy="9144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opic Name">
  <p:cSld name="1_Topic Name">
    <p:spTree>
      <p:nvGrpSpPr>
        <p:cNvPr id="1" name="Shape 154"/>
        <p:cNvGrpSpPr/>
        <p:nvPr/>
      </p:nvGrpSpPr>
      <p:grpSpPr>
        <a:xfrm>
          <a:off x="0" y="0"/>
          <a:ext cx="0" cy="0"/>
          <a:chOff x="0" y="0"/>
          <a:chExt cx="0" cy="0"/>
        </a:xfrm>
      </p:grpSpPr>
      <p:pic>
        <p:nvPicPr>
          <p:cNvPr id="155" name="Google Shape;155;p1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56" name="Google Shape;156;p1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57" name="Google Shape;157;p1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58" name="Google Shape;158;p15"/>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1000"/>
              </a:spcBef>
              <a:spcAft>
                <a:spcPts val="0"/>
              </a:spcAft>
              <a:buClr>
                <a:srgbClr val="FFFFFF"/>
              </a:buClr>
              <a:buSzPts val="2800"/>
              <a:buFont typeface="Arial"/>
              <a:buNone/>
              <a:defRPr sz="28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159"/>
        <p:cNvGrpSpPr/>
        <p:nvPr/>
      </p:nvGrpSpPr>
      <p:grpSpPr>
        <a:xfrm>
          <a:off x="0" y="0"/>
          <a:ext cx="0" cy="0"/>
          <a:chOff x="0" y="0"/>
          <a:chExt cx="0" cy="0"/>
        </a:xfrm>
      </p:grpSpPr>
      <p:pic>
        <p:nvPicPr>
          <p:cNvPr id="160" name="Google Shape;160;p1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1" name="Google Shape;161;p16"/>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62" name="Google Shape;162;p16"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63" name="Google Shape;163;p16"/>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16"/>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FBAE40"/>
          </p15:clr>
        </p15:guide>
        <p15:guide id="2" pos="7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165"/>
        <p:cNvGrpSpPr/>
        <p:nvPr/>
      </p:nvGrpSpPr>
      <p:grpSpPr>
        <a:xfrm>
          <a:off x="0" y="0"/>
          <a:ext cx="0" cy="0"/>
          <a:chOff x="0" y="0"/>
          <a:chExt cx="0" cy="0"/>
        </a:xfrm>
      </p:grpSpPr>
      <p:pic>
        <p:nvPicPr>
          <p:cNvPr id="166" name="Google Shape;166;p1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7" name="Google Shape;167;p17"/>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168" name="Google Shape;168;p1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69" name="Google Shape;169;p17"/>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170" name="Google Shape;170;p1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880">
          <p15:clr>
            <a:srgbClr val="FBAE40"/>
          </p15:clr>
        </p15:guide>
        <p15:guide id="2" pos="70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171"/>
        <p:cNvGrpSpPr/>
        <p:nvPr/>
      </p:nvGrpSpPr>
      <p:grpSpPr>
        <a:xfrm>
          <a:off x="0" y="0"/>
          <a:ext cx="0" cy="0"/>
          <a:chOff x="0" y="0"/>
          <a:chExt cx="0" cy="0"/>
        </a:xfrm>
      </p:grpSpPr>
      <p:pic>
        <p:nvPicPr>
          <p:cNvPr id="172" name="Google Shape;172;p1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3" name="Google Shape;173;p1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74" name="Google Shape;174;p18"/>
          <p:cNvSpPr txBox="1">
            <a:spLocks noGrp="1"/>
          </p:cNvSpPr>
          <p:nvPr>
            <p:ph type="body" idx="1"/>
          </p:nvPr>
        </p:nvSpPr>
        <p:spPr>
          <a:xfrm>
            <a:off x="1107654" y="2003159"/>
            <a:ext cx="8099408"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5" name="Google Shape;175;p18"/>
          <p:cNvSpPr txBox="1">
            <a:spLocks noGrp="1"/>
          </p:cNvSpPr>
          <p:nvPr>
            <p:ph type="body" idx="2"/>
          </p:nvPr>
        </p:nvSpPr>
        <p:spPr>
          <a:xfrm>
            <a:off x="1107654" y="3195856"/>
            <a:ext cx="8099408"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6" name="Google Shape;176;p18"/>
          <p:cNvSpPr txBox="1">
            <a:spLocks noGrp="1"/>
          </p:cNvSpPr>
          <p:nvPr>
            <p:ph type="body" idx="3"/>
          </p:nvPr>
        </p:nvSpPr>
        <p:spPr>
          <a:xfrm>
            <a:off x="1107654" y="4388553"/>
            <a:ext cx="8099408"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7" name="Google Shape;177;p18"/>
          <p:cNvSpPr txBox="1">
            <a:spLocks noGrp="1"/>
          </p:cNvSpPr>
          <p:nvPr>
            <p:ph type="body" idx="4"/>
          </p:nvPr>
        </p:nvSpPr>
        <p:spPr>
          <a:xfrm>
            <a:off x="1107654" y="5581251"/>
            <a:ext cx="8099408"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78" name="Google Shape;178;p18"/>
          <p:cNvSpPr txBox="1">
            <a:spLocks noGrp="1"/>
          </p:cNvSpPr>
          <p:nvPr>
            <p:ph type="body" idx="5"/>
          </p:nvPr>
        </p:nvSpPr>
        <p:spPr>
          <a:xfrm>
            <a:off x="1107654" y="640138"/>
            <a:ext cx="8099408" cy="586248"/>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1000"/>
              </a:spcBef>
              <a:spcAft>
                <a:spcPts val="0"/>
              </a:spcAft>
              <a:buClr>
                <a:srgbClr val="3F3F3F"/>
              </a:buClr>
              <a:buSzPts val="2200"/>
              <a:buFont typeface="Arial"/>
              <a:buNone/>
              <a:defRPr sz="2600" b="1"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p:cSld name="1_Quiz">
    <p:spTree>
      <p:nvGrpSpPr>
        <p:cNvPr id="1" name="Shape 179"/>
        <p:cNvGrpSpPr/>
        <p:nvPr/>
      </p:nvGrpSpPr>
      <p:grpSpPr>
        <a:xfrm>
          <a:off x="0" y="0"/>
          <a:ext cx="0" cy="0"/>
          <a:chOff x="0" y="0"/>
          <a:chExt cx="0" cy="0"/>
        </a:xfrm>
      </p:grpSpPr>
      <p:pic>
        <p:nvPicPr>
          <p:cNvPr id="180" name="Google Shape;180;p1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1" name="Google Shape;181;p1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2" name="Google Shape;182;p19"/>
          <p:cNvSpPr/>
          <p:nvPr/>
        </p:nvSpPr>
        <p:spPr>
          <a:xfrm>
            <a:off x="8128000" y="4310390"/>
            <a:ext cx="4819925"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KC1">
  <p:cSld name="KC1">
    <p:spTree>
      <p:nvGrpSpPr>
        <p:cNvPr id="1" name="Shape 183"/>
        <p:cNvGrpSpPr/>
        <p:nvPr/>
      </p:nvGrpSpPr>
      <p:grpSpPr>
        <a:xfrm>
          <a:off x="0" y="0"/>
          <a:ext cx="0" cy="0"/>
          <a:chOff x="0" y="0"/>
          <a:chExt cx="0" cy="0"/>
        </a:xfrm>
      </p:grpSpPr>
      <p:pic>
        <p:nvPicPr>
          <p:cNvPr id="184" name="Google Shape;184;p2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5" name="Google Shape;185;p2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6" name="Google Shape;186;p20"/>
          <p:cNvSpPr txBox="1">
            <a:spLocks noGrp="1"/>
          </p:cNvSpPr>
          <p:nvPr>
            <p:ph type="body" idx="1"/>
          </p:nvPr>
        </p:nvSpPr>
        <p:spPr>
          <a:xfrm>
            <a:off x="3014256" y="591685"/>
            <a:ext cx="12337817" cy="1424965"/>
          </a:xfrm>
          <a:prstGeom prst="rect">
            <a:avLst/>
          </a:prstGeom>
          <a:noFill/>
          <a:ln>
            <a:noFill/>
          </a:ln>
        </p:spPr>
        <p:txBody>
          <a:bodyPr spcFirstLastPara="1" wrap="square" lIns="91425" tIns="45700" rIns="91425" bIns="45700" anchor="ctr" anchorCtr="0">
            <a:no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87" name="Google Shape;187;p20"/>
          <p:cNvSpPr txBox="1"/>
          <p:nvPr/>
        </p:nvSpPr>
        <p:spPr>
          <a:xfrm>
            <a:off x="1242589" y="632857"/>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400" b="0" i="0" u="none" strike="noStrike" cap="none">
              <a:solidFill>
                <a:srgbClr val="000000"/>
              </a:solidFill>
              <a:latin typeface="Arial"/>
              <a:ea typeface="Arial"/>
              <a:cs typeface="Arial"/>
              <a:sym typeface="Arial"/>
            </a:endParaRPr>
          </a:p>
        </p:txBody>
      </p:sp>
      <p:sp>
        <p:nvSpPr>
          <p:cNvPr id="188" name="Google Shape;188;p20"/>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189" name="Google Shape;189;p20"/>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190" name="Google Shape;190;p20"/>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91" name="Google Shape;191;p20"/>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192" name="Google Shape;192;p20"/>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3" name="Google Shape;193;p20"/>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4" name="Google Shape;194;p20"/>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5" name="Google Shape;195;p20"/>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196" name="Google Shape;196;p20"/>
          <p:cNvSpPr txBox="1">
            <a:spLocks noGrp="1"/>
          </p:cNvSpPr>
          <p:nvPr>
            <p:ph type="body" idx="6"/>
          </p:nvPr>
        </p:nvSpPr>
        <p:spPr>
          <a:xfrm>
            <a:off x="1266337" y="1467782"/>
            <a:ext cx="1693250" cy="537078"/>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KC_1A">
  <p:cSld name="KC_1A">
    <p:spTree>
      <p:nvGrpSpPr>
        <p:cNvPr id="1" name="Shape 197"/>
        <p:cNvGrpSpPr/>
        <p:nvPr/>
      </p:nvGrpSpPr>
      <p:grpSpPr>
        <a:xfrm>
          <a:off x="0" y="0"/>
          <a:ext cx="0" cy="0"/>
          <a:chOff x="0" y="0"/>
          <a:chExt cx="0" cy="0"/>
        </a:xfrm>
      </p:grpSpPr>
      <p:pic>
        <p:nvPicPr>
          <p:cNvPr id="198" name="Google Shape;198;p2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9" name="Google Shape;199;p2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00" name="Google Shape;200;p21"/>
          <p:cNvSpPr txBox="1"/>
          <p:nvPr/>
        </p:nvSpPr>
        <p:spPr>
          <a:xfrm>
            <a:off x="670034" y="7428367"/>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01" name="Google Shape;201;p21"/>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202" name="Google Shape;202;p21"/>
          <p:cNvSpPr txBox="1">
            <a:spLocks noGrp="1"/>
          </p:cNvSpPr>
          <p:nvPr>
            <p:ph type="body" idx="1"/>
          </p:nvPr>
        </p:nvSpPr>
        <p:spPr>
          <a:xfrm>
            <a:off x="3005112" y="577148"/>
            <a:ext cx="12338521" cy="1424965"/>
          </a:xfrm>
          <a:prstGeom prst="rect">
            <a:avLst/>
          </a:prstGeom>
          <a:noFill/>
          <a:ln>
            <a:noFill/>
          </a:ln>
        </p:spPr>
        <p:txBody>
          <a:bodyPr spcFirstLastPara="1" wrap="square" lIns="91425" tIns="45700" rIns="91425" bIns="45700" anchor="ctr" anchorCtr="0">
            <a:no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3" name="Google Shape;203;p21"/>
          <p:cNvSpPr txBox="1">
            <a:spLocks noGrp="1"/>
          </p:cNvSpPr>
          <p:nvPr>
            <p:ph type="body" idx="2"/>
          </p:nvPr>
        </p:nvSpPr>
        <p:spPr>
          <a:xfrm>
            <a:off x="670034" y="7911677"/>
            <a:ext cx="15375004" cy="1333852"/>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cxnSp>
        <p:nvCxnSpPr>
          <p:cNvPr id="204" name="Google Shape;204;p21"/>
          <p:cNvCxnSpPr/>
          <p:nvPr/>
        </p:nvCxnSpPr>
        <p:spPr>
          <a:xfrm>
            <a:off x="396856" y="7371304"/>
            <a:ext cx="14514240" cy="0"/>
          </a:xfrm>
          <a:prstGeom prst="straightConnector1">
            <a:avLst/>
          </a:prstGeom>
          <a:noFill/>
          <a:ln w="12700" cap="flat" cmpd="sng">
            <a:solidFill>
              <a:schemeClr val="lt1"/>
            </a:solidFill>
            <a:prstDash val="solid"/>
            <a:round/>
            <a:headEnd type="none" w="sm" len="sm"/>
            <a:tailEnd type="none" w="sm" len="sm"/>
          </a:ln>
        </p:spPr>
      </p:cxnSp>
      <p:cxnSp>
        <p:nvCxnSpPr>
          <p:cNvPr id="205" name="Google Shape;205;p21"/>
          <p:cNvCxnSpPr/>
          <p:nvPr/>
        </p:nvCxnSpPr>
        <p:spPr>
          <a:xfrm>
            <a:off x="396854" y="7371304"/>
            <a:ext cx="15462286" cy="0"/>
          </a:xfrm>
          <a:prstGeom prst="straightConnector1">
            <a:avLst/>
          </a:prstGeom>
          <a:noFill/>
          <a:ln w="28575" cap="flat" cmpd="sng">
            <a:solidFill>
              <a:srgbClr val="CDCDCD"/>
            </a:solidFill>
            <a:prstDash val="solid"/>
            <a:round/>
            <a:headEnd type="none" w="sm" len="sm"/>
            <a:tailEnd type="none" w="sm" len="sm"/>
          </a:ln>
        </p:spPr>
      </p:cxnSp>
      <p:sp>
        <p:nvSpPr>
          <p:cNvPr id="206" name="Google Shape;206;p21"/>
          <p:cNvSpPr txBox="1">
            <a:spLocks noGrp="1"/>
          </p:cNvSpPr>
          <p:nvPr>
            <p:ph type="body" idx="3"/>
          </p:nvPr>
        </p:nvSpPr>
        <p:spPr>
          <a:xfrm>
            <a:off x="3580327" y="7263491"/>
            <a:ext cx="9022188" cy="619532"/>
          </a:xfrm>
          <a:prstGeom prst="rect">
            <a:avLst/>
          </a:prstGeom>
          <a:noFill/>
          <a:ln>
            <a:noFill/>
          </a:ln>
        </p:spPr>
        <p:txBody>
          <a:bodyPr spcFirstLastPara="1" wrap="square" lIns="91425" tIns="45700" rIns="91425" bIns="45700" anchor="ctr" anchorCtr="0">
            <a:noAutofit/>
          </a:bodyPr>
          <a:lstStyle>
            <a:lvl1pPr marL="457200" lvl="0" indent="-406400" algn="l">
              <a:lnSpc>
                <a:spcPct val="90000"/>
              </a:lnSpc>
              <a:spcBef>
                <a:spcPts val="1000"/>
              </a:spcBef>
              <a:spcAft>
                <a:spcPts val="0"/>
              </a:spcAft>
              <a:buSzPts val="2800"/>
              <a:buChar char="•"/>
              <a:defRPr sz="2200" b="1">
                <a:solidFill>
                  <a:srgbClr val="024F93"/>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7" name="Google Shape;207;p21"/>
          <p:cNvSpPr txBox="1">
            <a:spLocks noGrp="1"/>
          </p:cNvSpPr>
          <p:nvPr>
            <p:ph type="body" idx="4"/>
          </p:nvPr>
        </p:nvSpPr>
        <p:spPr>
          <a:xfrm>
            <a:off x="1246119" y="1460737"/>
            <a:ext cx="1693250" cy="53707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08" name="Google Shape;208;p21"/>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209" name="Google Shape;209;p21"/>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210" name="Google Shape;210;p21"/>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211" name="Google Shape;211;p21"/>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212" name="Google Shape;212;p21"/>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3" name="Google Shape;213;p21"/>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4" name="Google Shape;214;p21"/>
          <p:cNvSpPr txBox="1">
            <a:spLocks noGrp="1"/>
          </p:cNvSpPr>
          <p:nvPr>
            <p:ph type="body" idx="7"/>
          </p:nvPr>
        </p:nvSpPr>
        <p:spPr>
          <a:xfrm>
            <a:off x="2329744" y="4462926"/>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5" name="Google Shape;215;p21"/>
          <p:cNvSpPr txBox="1">
            <a:spLocks noGrp="1"/>
          </p:cNvSpPr>
          <p:nvPr>
            <p:ph type="body" idx="8"/>
          </p:nvPr>
        </p:nvSpPr>
        <p:spPr>
          <a:xfrm>
            <a:off x="2329744" y="5283531"/>
            <a:ext cx="11250640" cy="701711"/>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16" name="Google Shape;216;p21"/>
          <p:cNvSpPr txBox="1"/>
          <p:nvPr/>
        </p:nvSpPr>
        <p:spPr>
          <a:xfrm>
            <a:off x="1243292" y="638266"/>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 name="Google Shape;22;p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3" name="Google Shape;23;p3"/>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1333"/>
              </a:spcBef>
              <a:spcAft>
                <a:spcPts val="0"/>
              </a:spcAft>
              <a:buSzPts val="2800"/>
              <a:buNone/>
              <a:defRPr b="1">
                <a:solidFill>
                  <a:schemeClr val="lt1"/>
                </a:solidFill>
                <a:latin typeface="Open Sans"/>
                <a:ea typeface="Open Sans"/>
                <a:cs typeface="Open Sans"/>
                <a:sym typeface="Open Sans"/>
              </a:defRPr>
            </a:lvl1pPr>
            <a:lvl2pPr marL="914400" lvl="1" indent="-370840" algn="l">
              <a:lnSpc>
                <a:spcPct val="90000"/>
              </a:lnSpc>
              <a:spcBef>
                <a:spcPts val="667"/>
              </a:spcBef>
              <a:spcAft>
                <a:spcPts val="0"/>
              </a:spcAft>
              <a:buSzPts val="2240"/>
              <a:buChar char="o"/>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7"/>
        <p:cNvGrpSpPr/>
        <p:nvPr/>
      </p:nvGrpSpPr>
      <p:grpSpPr>
        <a:xfrm>
          <a:off x="0" y="0"/>
          <a:ext cx="0" cy="0"/>
          <a:chOff x="0" y="0"/>
          <a:chExt cx="0" cy="0"/>
        </a:xfrm>
      </p:grpSpPr>
      <p:sp>
        <p:nvSpPr>
          <p:cNvPr id="218" name="Google Shape;218;p22"/>
          <p:cNvSpPr txBox="1">
            <a:spLocks noGrp="1"/>
          </p:cNvSpPr>
          <p:nvPr>
            <p:ph type="ctrTitle"/>
          </p:nvPr>
        </p:nvSpPr>
        <p:spPr>
          <a:xfrm>
            <a:off x="2032000" y="1496484"/>
            <a:ext cx="12192000" cy="318346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8000"/>
              <a:buFont typeface="Calibri"/>
              <a:buNone/>
              <a:defRPr sz="8000">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22"/>
          <p:cNvSpPr txBox="1">
            <a:spLocks noGrp="1"/>
          </p:cNvSpPr>
          <p:nvPr>
            <p:ph type="subTitle" idx="1"/>
          </p:nvPr>
        </p:nvSpPr>
        <p:spPr>
          <a:xfrm>
            <a:off x="2032000" y="4802717"/>
            <a:ext cx="12192000" cy="2207683"/>
          </a:xfrm>
          <a:prstGeom prst="rect">
            <a:avLst/>
          </a:prstGeom>
          <a:noFill/>
          <a:ln>
            <a:noFill/>
          </a:ln>
        </p:spPr>
        <p:txBody>
          <a:bodyPr spcFirstLastPara="1" wrap="square" lIns="91425" tIns="45700" rIns="91425" bIns="45700" anchor="t" anchorCtr="0">
            <a:noAutofit/>
          </a:bodyPr>
          <a:lstStyle>
            <a:lvl1pPr lvl="0" algn="ctr">
              <a:lnSpc>
                <a:spcPct val="90000"/>
              </a:lnSpc>
              <a:spcBef>
                <a:spcPts val="1333"/>
              </a:spcBef>
              <a:spcAft>
                <a:spcPts val="0"/>
              </a:spcAft>
              <a:buClr>
                <a:schemeClr val="dk1"/>
              </a:buClr>
              <a:buSzPts val="3200"/>
              <a:buNone/>
              <a:defRPr sz="3200">
                <a:latin typeface="Open Sans"/>
                <a:ea typeface="Open Sans"/>
                <a:cs typeface="Open Sans"/>
                <a:sym typeface="Open Sans"/>
              </a:defRPr>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220" name="Google Shape;220;p22"/>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22"/>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22"/>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3"/>
        <p:cNvGrpSpPr/>
        <p:nvPr/>
      </p:nvGrpSpPr>
      <p:grpSpPr>
        <a:xfrm>
          <a:off x="0" y="0"/>
          <a:ext cx="0" cy="0"/>
          <a:chOff x="0" y="0"/>
          <a:chExt cx="0" cy="0"/>
        </a:xfrm>
      </p:grpSpPr>
      <p:sp>
        <p:nvSpPr>
          <p:cNvPr id="224" name="Google Shape;224;p23"/>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23"/>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333"/>
              </a:spcBef>
              <a:spcAft>
                <a:spcPts val="0"/>
              </a:spcAft>
              <a:buClr>
                <a:schemeClr val="dk1"/>
              </a:buClr>
              <a:buSzPts val="1800"/>
              <a:buChar char="•"/>
              <a:defRPr>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6" name="Google Shape;226;p23"/>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23"/>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23"/>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1109133" y="2279652"/>
            <a:ext cx="14020801" cy="380364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8000"/>
              <a:buFont typeface="Calibri"/>
              <a:buNone/>
              <a:defRPr sz="8000">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24"/>
          <p:cNvSpPr txBox="1">
            <a:spLocks noGrp="1"/>
          </p:cNvSpPr>
          <p:nvPr>
            <p:ph type="body" idx="1"/>
          </p:nvPr>
        </p:nvSpPr>
        <p:spPr>
          <a:xfrm>
            <a:off x="1109133" y="6119285"/>
            <a:ext cx="14020801" cy="200024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333"/>
              </a:spcBef>
              <a:spcAft>
                <a:spcPts val="0"/>
              </a:spcAft>
              <a:buClr>
                <a:srgbClr val="888888"/>
              </a:buClr>
              <a:buSzPts val="3200"/>
              <a:buNone/>
              <a:defRPr sz="3200">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232" name="Google Shape;232;p24"/>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24"/>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24"/>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5"/>
        <p:cNvGrpSpPr/>
        <p:nvPr/>
      </p:nvGrpSpPr>
      <p:grpSpPr>
        <a:xfrm>
          <a:off x="0" y="0"/>
          <a:ext cx="0" cy="0"/>
          <a:chOff x="0" y="0"/>
          <a:chExt cx="0" cy="0"/>
        </a:xfrm>
      </p:grpSpPr>
      <p:sp>
        <p:nvSpPr>
          <p:cNvPr id="236" name="Google Shape;236;p25"/>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25"/>
          <p:cNvSpPr txBox="1">
            <a:spLocks noGrp="1"/>
          </p:cNvSpPr>
          <p:nvPr>
            <p:ph type="body" idx="1"/>
          </p:nvPr>
        </p:nvSpPr>
        <p:spPr>
          <a:xfrm>
            <a:off x="1117600" y="2434167"/>
            <a:ext cx="6908800" cy="580178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333"/>
              </a:spcBef>
              <a:spcAft>
                <a:spcPts val="0"/>
              </a:spcAft>
              <a:buClr>
                <a:schemeClr val="dk1"/>
              </a:buClr>
              <a:buSzPts val="1800"/>
              <a:buChar char="•"/>
              <a:defRPr>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38" name="Google Shape;238;p25"/>
          <p:cNvSpPr txBox="1">
            <a:spLocks noGrp="1"/>
          </p:cNvSpPr>
          <p:nvPr>
            <p:ph type="body" idx="2"/>
          </p:nvPr>
        </p:nvSpPr>
        <p:spPr>
          <a:xfrm>
            <a:off x="8229600" y="2434167"/>
            <a:ext cx="6908800" cy="580178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333"/>
              </a:spcBef>
              <a:spcAft>
                <a:spcPts val="0"/>
              </a:spcAft>
              <a:buClr>
                <a:schemeClr val="dk1"/>
              </a:buClr>
              <a:buSzPts val="1800"/>
              <a:buChar char="•"/>
              <a:defRPr>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39" name="Google Shape;239;p25"/>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25"/>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25"/>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2"/>
        <p:cNvGrpSpPr/>
        <p:nvPr/>
      </p:nvGrpSpPr>
      <p:grpSpPr>
        <a:xfrm>
          <a:off x="0" y="0"/>
          <a:ext cx="0" cy="0"/>
          <a:chOff x="0" y="0"/>
          <a:chExt cx="0" cy="0"/>
        </a:xfrm>
      </p:grpSpPr>
      <p:sp>
        <p:nvSpPr>
          <p:cNvPr id="243" name="Google Shape;243;p26"/>
          <p:cNvSpPr txBox="1">
            <a:spLocks noGrp="1"/>
          </p:cNvSpPr>
          <p:nvPr>
            <p:ph type="title"/>
          </p:nvPr>
        </p:nvSpPr>
        <p:spPr>
          <a:xfrm>
            <a:off x="1119717" y="486834"/>
            <a:ext cx="14020801" cy="176741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26"/>
          <p:cNvSpPr txBox="1">
            <a:spLocks noGrp="1"/>
          </p:cNvSpPr>
          <p:nvPr>
            <p:ph type="body" idx="1"/>
          </p:nvPr>
        </p:nvSpPr>
        <p:spPr>
          <a:xfrm>
            <a:off x="1119718" y="2241551"/>
            <a:ext cx="6877049" cy="1098549"/>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333"/>
              </a:spcBef>
              <a:spcAft>
                <a:spcPts val="0"/>
              </a:spcAft>
              <a:buClr>
                <a:schemeClr val="dk1"/>
              </a:buClr>
              <a:buSzPts val="3200"/>
              <a:buNone/>
              <a:defRPr sz="3200" b="1">
                <a:latin typeface="Open Sans"/>
                <a:ea typeface="Open Sans"/>
                <a:cs typeface="Open Sans"/>
                <a:sym typeface="Open Sans"/>
              </a:defRPr>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245" name="Google Shape;245;p26"/>
          <p:cNvSpPr txBox="1">
            <a:spLocks noGrp="1"/>
          </p:cNvSpPr>
          <p:nvPr>
            <p:ph type="body" idx="2"/>
          </p:nvPr>
        </p:nvSpPr>
        <p:spPr>
          <a:xfrm>
            <a:off x="1119718" y="3340100"/>
            <a:ext cx="6877049" cy="491278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333"/>
              </a:spcBef>
              <a:spcAft>
                <a:spcPts val="0"/>
              </a:spcAft>
              <a:buClr>
                <a:schemeClr val="dk1"/>
              </a:buClr>
              <a:buSzPts val="1800"/>
              <a:buChar char="•"/>
              <a:defRPr>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6" name="Google Shape;246;p26"/>
          <p:cNvSpPr txBox="1">
            <a:spLocks noGrp="1"/>
          </p:cNvSpPr>
          <p:nvPr>
            <p:ph type="body" idx="3"/>
          </p:nvPr>
        </p:nvSpPr>
        <p:spPr>
          <a:xfrm>
            <a:off x="8229600" y="2241551"/>
            <a:ext cx="6910917" cy="1098549"/>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333"/>
              </a:spcBef>
              <a:spcAft>
                <a:spcPts val="0"/>
              </a:spcAft>
              <a:buClr>
                <a:schemeClr val="dk1"/>
              </a:buClr>
              <a:buSzPts val="3200"/>
              <a:buNone/>
              <a:defRPr sz="3200" b="1">
                <a:latin typeface="Open Sans"/>
                <a:ea typeface="Open Sans"/>
                <a:cs typeface="Open Sans"/>
                <a:sym typeface="Open Sans"/>
              </a:defRPr>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247" name="Google Shape;247;p26"/>
          <p:cNvSpPr txBox="1">
            <a:spLocks noGrp="1"/>
          </p:cNvSpPr>
          <p:nvPr>
            <p:ph type="body" idx="4"/>
          </p:nvPr>
        </p:nvSpPr>
        <p:spPr>
          <a:xfrm>
            <a:off x="8229600" y="3340100"/>
            <a:ext cx="6910917" cy="491278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333"/>
              </a:spcBef>
              <a:spcAft>
                <a:spcPts val="0"/>
              </a:spcAft>
              <a:buClr>
                <a:schemeClr val="dk1"/>
              </a:buClr>
              <a:buSzPts val="1800"/>
              <a:buChar char="•"/>
              <a:defRPr>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8" name="Google Shape;248;p2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9" name="Google Shape;249;p2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2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27"/>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4" name="Google Shape;254;p27"/>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27"/>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6"/>
        <p:cNvGrpSpPr/>
        <p:nvPr/>
      </p:nvGrpSpPr>
      <p:grpSpPr>
        <a:xfrm>
          <a:off x="0" y="0"/>
          <a:ext cx="0" cy="0"/>
          <a:chOff x="0" y="0"/>
          <a:chExt cx="0" cy="0"/>
        </a:xfrm>
      </p:grpSpPr>
      <p:sp>
        <p:nvSpPr>
          <p:cNvPr id="257" name="Google Shape;257;p28"/>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28"/>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28"/>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0"/>
        <p:cNvGrpSpPr/>
        <p:nvPr/>
      </p:nvGrpSpPr>
      <p:grpSpPr>
        <a:xfrm>
          <a:off x="0" y="0"/>
          <a:ext cx="0" cy="0"/>
          <a:chOff x="0" y="0"/>
          <a:chExt cx="0" cy="0"/>
        </a:xfrm>
      </p:grpSpPr>
      <p:sp>
        <p:nvSpPr>
          <p:cNvPr id="261" name="Google Shape;261;p29"/>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267"/>
              <a:buFont typeface="Calibri"/>
              <a:buNone/>
              <a:defRPr sz="4267">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29"/>
          <p:cNvSpPr txBox="1">
            <a:spLocks noGrp="1"/>
          </p:cNvSpPr>
          <p:nvPr>
            <p:ph type="body" idx="1"/>
          </p:nvPr>
        </p:nvSpPr>
        <p:spPr>
          <a:xfrm>
            <a:off x="6910917" y="1316567"/>
            <a:ext cx="8229600" cy="6498167"/>
          </a:xfrm>
          <a:prstGeom prst="rect">
            <a:avLst/>
          </a:prstGeom>
          <a:noFill/>
          <a:ln>
            <a:noFill/>
          </a:ln>
        </p:spPr>
        <p:txBody>
          <a:bodyPr spcFirstLastPara="1" wrap="square" lIns="91425" tIns="45700" rIns="91425" bIns="45700" anchor="t" anchorCtr="0">
            <a:noAutofit/>
          </a:bodyPr>
          <a:lstStyle>
            <a:lvl1pPr marL="457200" lvl="0" indent="-499554" algn="l">
              <a:lnSpc>
                <a:spcPct val="90000"/>
              </a:lnSpc>
              <a:spcBef>
                <a:spcPts val="1333"/>
              </a:spcBef>
              <a:spcAft>
                <a:spcPts val="0"/>
              </a:spcAft>
              <a:buClr>
                <a:schemeClr val="dk1"/>
              </a:buClr>
              <a:buSzPts val="4267"/>
              <a:buChar char="•"/>
              <a:defRPr sz="4267">
                <a:latin typeface="Open Sans"/>
                <a:ea typeface="Open Sans"/>
                <a:cs typeface="Open Sans"/>
                <a:sym typeface="Open Sans"/>
              </a:defRPr>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263" name="Google Shape;263;p29"/>
          <p:cNvSpPr txBox="1">
            <a:spLocks noGrp="1"/>
          </p:cNvSpPr>
          <p:nvPr>
            <p:ph type="body" idx="2"/>
          </p:nvPr>
        </p:nvSpPr>
        <p:spPr>
          <a:xfrm>
            <a:off x="1119718" y="2743200"/>
            <a:ext cx="5242983" cy="508211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333"/>
              </a:spcBef>
              <a:spcAft>
                <a:spcPts val="0"/>
              </a:spcAft>
              <a:buClr>
                <a:schemeClr val="dk1"/>
              </a:buClr>
              <a:buSzPts val="2133"/>
              <a:buNone/>
              <a:defRPr sz="2133">
                <a:latin typeface="Open Sans"/>
                <a:ea typeface="Open Sans"/>
                <a:cs typeface="Open Sans"/>
                <a:sym typeface="Open Sans"/>
              </a:defRPr>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264" name="Google Shape;264;p2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p2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2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7"/>
        <p:cNvGrpSpPr/>
        <p:nvPr/>
      </p:nvGrpSpPr>
      <p:grpSpPr>
        <a:xfrm>
          <a:off x="0" y="0"/>
          <a:ext cx="0" cy="0"/>
          <a:chOff x="0" y="0"/>
          <a:chExt cx="0" cy="0"/>
        </a:xfrm>
      </p:grpSpPr>
      <p:sp>
        <p:nvSpPr>
          <p:cNvPr id="268" name="Google Shape;268;p30"/>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267"/>
              <a:buFont typeface="Calibri"/>
              <a:buNone/>
              <a:defRPr sz="4267">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30"/>
          <p:cNvSpPr>
            <a:spLocks noGrp="1"/>
          </p:cNvSpPr>
          <p:nvPr>
            <p:ph type="pic" idx="2"/>
          </p:nvPr>
        </p:nvSpPr>
        <p:spPr>
          <a:xfrm>
            <a:off x="6910917" y="1316567"/>
            <a:ext cx="8229600" cy="64981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Open Sans"/>
                <a:ea typeface="Open Sans"/>
                <a:cs typeface="Open Sans"/>
                <a:sym typeface="Open Sans"/>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270" name="Google Shape;270;p30"/>
          <p:cNvSpPr txBox="1">
            <a:spLocks noGrp="1"/>
          </p:cNvSpPr>
          <p:nvPr>
            <p:ph type="body" idx="1"/>
          </p:nvPr>
        </p:nvSpPr>
        <p:spPr>
          <a:xfrm>
            <a:off x="1119718" y="2743200"/>
            <a:ext cx="5242983" cy="508211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333"/>
              </a:spcBef>
              <a:spcAft>
                <a:spcPts val="0"/>
              </a:spcAft>
              <a:buClr>
                <a:schemeClr val="dk1"/>
              </a:buClr>
              <a:buSzPts val="2133"/>
              <a:buNone/>
              <a:defRPr sz="2133">
                <a:latin typeface="Open Sans"/>
                <a:ea typeface="Open Sans"/>
                <a:cs typeface="Open Sans"/>
                <a:sym typeface="Open Sans"/>
              </a:defRPr>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271" name="Google Shape;271;p30"/>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2" name="Google Shape;272;p30"/>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30"/>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4"/>
        <p:cNvGrpSpPr/>
        <p:nvPr/>
      </p:nvGrpSpPr>
      <p:grpSpPr>
        <a:xfrm>
          <a:off x="0" y="0"/>
          <a:ext cx="0" cy="0"/>
          <a:chOff x="0" y="0"/>
          <a:chExt cx="0" cy="0"/>
        </a:xfrm>
      </p:grpSpPr>
      <p:sp>
        <p:nvSpPr>
          <p:cNvPr id="275" name="Google Shape;275;p31"/>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6" name="Google Shape;276;p31"/>
          <p:cNvSpPr txBox="1">
            <a:spLocks noGrp="1"/>
          </p:cNvSpPr>
          <p:nvPr>
            <p:ph type="body" idx="1"/>
          </p:nvPr>
        </p:nvSpPr>
        <p:spPr>
          <a:xfrm rot="5400000">
            <a:off x="5227108" y="-1675341"/>
            <a:ext cx="5801784" cy="1402080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333"/>
              </a:spcBef>
              <a:spcAft>
                <a:spcPts val="0"/>
              </a:spcAft>
              <a:buClr>
                <a:schemeClr val="dk1"/>
              </a:buClr>
              <a:buSzPts val="1800"/>
              <a:buChar char="•"/>
              <a:defRPr>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77" name="Google Shape;277;p31"/>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31"/>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31"/>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6" name="Google Shape;26;p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7" name="Google Shape;27;p4"/>
          <p:cNvSpPr txBox="1">
            <a:spLocks noGrp="1"/>
          </p:cNvSpPr>
          <p:nvPr>
            <p:ph type="body" idx="1"/>
          </p:nvPr>
        </p:nvSpPr>
        <p:spPr>
          <a:xfrm>
            <a:off x="1107654" y="2003159"/>
            <a:ext cx="8099408"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body" idx="2"/>
          </p:nvPr>
        </p:nvSpPr>
        <p:spPr>
          <a:xfrm>
            <a:off x="1107654" y="3195856"/>
            <a:ext cx="8099408"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body" idx="3"/>
          </p:nvPr>
        </p:nvSpPr>
        <p:spPr>
          <a:xfrm>
            <a:off x="1107654" y="4388553"/>
            <a:ext cx="8099408"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body" idx="4"/>
          </p:nvPr>
        </p:nvSpPr>
        <p:spPr>
          <a:xfrm>
            <a:off x="1107654" y="5581251"/>
            <a:ext cx="8099408" cy="586248"/>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body" idx="5"/>
          </p:nvPr>
        </p:nvSpPr>
        <p:spPr>
          <a:xfrm>
            <a:off x="1107654" y="640138"/>
            <a:ext cx="8099408" cy="586248"/>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1000"/>
              </a:spcBef>
              <a:spcAft>
                <a:spcPts val="0"/>
              </a:spcAft>
              <a:buClr>
                <a:srgbClr val="3F3F3F"/>
              </a:buClr>
              <a:buSzPts val="2200"/>
              <a:buFont typeface="Arial"/>
              <a:buNone/>
              <a:defRPr sz="2600" b="1" i="0" u="none" strike="noStrike" cap="none">
                <a:solidFill>
                  <a:srgbClr val="3F3F3F"/>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0"/>
        <p:cNvGrpSpPr/>
        <p:nvPr/>
      </p:nvGrpSpPr>
      <p:grpSpPr>
        <a:xfrm>
          <a:off x="0" y="0"/>
          <a:ext cx="0" cy="0"/>
          <a:chOff x="0" y="0"/>
          <a:chExt cx="0" cy="0"/>
        </a:xfrm>
      </p:grpSpPr>
      <p:sp>
        <p:nvSpPr>
          <p:cNvPr id="281" name="Google Shape;281;p32"/>
          <p:cNvSpPr txBox="1">
            <a:spLocks noGrp="1"/>
          </p:cNvSpPr>
          <p:nvPr>
            <p:ph type="title"/>
          </p:nvPr>
        </p:nvSpPr>
        <p:spPr>
          <a:xfrm rot="5400000">
            <a:off x="9511241" y="2608792"/>
            <a:ext cx="7749117" cy="3505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32"/>
          <p:cNvSpPr txBox="1">
            <a:spLocks noGrp="1"/>
          </p:cNvSpPr>
          <p:nvPr>
            <p:ph type="body" idx="1"/>
          </p:nvPr>
        </p:nvSpPr>
        <p:spPr>
          <a:xfrm rot="5400000">
            <a:off x="2399241" y="-794807"/>
            <a:ext cx="7749117" cy="10312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333"/>
              </a:spcBef>
              <a:spcAft>
                <a:spcPts val="0"/>
              </a:spcAft>
              <a:buClr>
                <a:schemeClr val="dk1"/>
              </a:buClr>
              <a:buSzPts val="1800"/>
              <a:buChar char="•"/>
              <a:defRPr>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83" name="Google Shape;283;p32"/>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4" name="Google Shape;284;p32"/>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p32"/>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286"/>
        <p:cNvGrpSpPr/>
        <p:nvPr/>
      </p:nvGrpSpPr>
      <p:grpSpPr>
        <a:xfrm>
          <a:off x="0" y="0"/>
          <a:ext cx="0" cy="0"/>
          <a:chOff x="0" y="0"/>
          <a:chExt cx="0" cy="0"/>
        </a:xfrm>
      </p:grpSpPr>
      <p:pic>
        <p:nvPicPr>
          <p:cNvPr id="287" name="Google Shape;287;p3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8" name="Google Shape;288;p3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9" name="Google Shape;289;p33"/>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1333"/>
              </a:spcBef>
              <a:spcAft>
                <a:spcPts val="0"/>
              </a:spcAft>
              <a:buSzPts val="3733"/>
              <a:buNone/>
              <a:defRPr b="1">
                <a:solidFill>
                  <a:schemeClr val="lt1"/>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90"/>
        <p:cNvGrpSpPr/>
        <p:nvPr/>
      </p:nvGrpSpPr>
      <p:grpSpPr>
        <a:xfrm>
          <a:off x="0" y="0"/>
          <a:ext cx="0" cy="0"/>
          <a:chOff x="0" y="0"/>
          <a:chExt cx="0" cy="0"/>
        </a:xfrm>
      </p:grpSpPr>
      <p:pic>
        <p:nvPicPr>
          <p:cNvPr id="291" name="Google Shape;291;p3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2" name="Google Shape;292;p3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3" name="Google Shape;293;p34"/>
          <p:cNvSpPr/>
          <p:nvPr/>
        </p:nvSpPr>
        <p:spPr>
          <a:xfrm>
            <a:off x="2747395" y="769174"/>
            <a:ext cx="4819925" cy="52322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400" b="0" i="0" u="none" strike="noStrike" cap="none">
              <a:solidFill>
                <a:srgbClr val="000000"/>
              </a:solidFill>
              <a:latin typeface="Arial"/>
              <a:ea typeface="Arial"/>
              <a:cs typeface="Arial"/>
              <a:sym typeface="Arial"/>
            </a:endParaRPr>
          </a:p>
        </p:txBody>
      </p:sp>
      <p:pic>
        <p:nvPicPr>
          <p:cNvPr id="294" name="Google Shape;294;p34"/>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295" name="Google Shape;295;p34"/>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296" name="Google Shape;296;p34"/>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297" name="Google Shape;297;p34"/>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298" name="Google Shape;298;p34"/>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299"/>
        <p:cNvGrpSpPr/>
        <p:nvPr/>
      </p:nvGrpSpPr>
      <p:grpSpPr>
        <a:xfrm>
          <a:off x="0" y="0"/>
          <a:ext cx="0" cy="0"/>
          <a:chOff x="0" y="0"/>
          <a:chExt cx="0" cy="0"/>
        </a:xfrm>
      </p:grpSpPr>
      <p:pic>
        <p:nvPicPr>
          <p:cNvPr id="300" name="Google Shape;300;p3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1" name="Google Shape;301;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02" name="Google Shape;302;p3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03" name="Google Shape;303;p35"/>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333"/>
              </a:spcBef>
              <a:spcAft>
                <a:spcPts val="0"/>
              </a:spcAft>
              <a:buSzPts val="3733"/>
              <a:buFont typeface="Arial"/>
              <a:buNone/>
              <a:defRPr sz="2800" b="1">
                <a:solidFill>
                  <a:schemeClr val="lt1"/>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Knowledge Check">
  <p:cSld name="1_Knowledge Check">
    <p:spTree>
      <p:nvGrpSpPr>
        <p:cNvPr id="1" name="Shape 304"/>
        <p:cNvGrpSpPr/>
        <p:nvPr/>
      </p:nvGrpSpPr>
      <p:grpSpPr>
        <a:xfrm>
          <a:off x="0" y="0"/>
          <a:ext cx="0" cy="0"/>
          <a:chOff x="0" y="0"/>
          <a:chExt cx="0" cy="0"/>
        </a:xfrm>
      </p:grpSpPr>
      <p:pic>
        <p:nvPicPr>
          <p:cNvPr id="305" name="Google Shape;305;p3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6" name="Google Shape;306;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7" name="Google Shape;307;p36"/>
          <p:cNvSpPr/>
          <p:nvPr/>
        </p:nvSpPr>
        <p:spPr>
          <a:xfrm>
            <a:off x="8128000" y="4310390"/>
            <a:ext cx="4819925" cy="430887"/>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308"/>
        <p:cNvGrpSpPr/>
        <p:nvPr/>
      </p:nvGrpSpPr>
      <p:grpSpPr>
        <a:xfrm>
          <a:off x="0" y="0"/>
          <a:ext cx="0" cy="0"/>
          <a:chOff x="0" y="0"/>
          <a:chExt cx="0" cy="0"/>
        </a:xfrm>
      </p:grpSpPr>
      <p:pic>
        <p:nvPicPr>
          <p:cNvPr id="309" name="Google Shape;309;p3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0" name="Google Shape;310;p3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1" name="Google Shape;311;p3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2" name="Google Shape;312;p37"/>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333"/>
              </a:spcBef>
              <a:spcAft>
                <a:spcPts val="0"/>
              </a:spcAft>
              <a:buSzPts val="3733"/>
              <a:buFont typeface="Arial"/>
              <a:buNone/>
              <a:defRPr sz="2200" b="1">
                <a:solidFill>
                  <a:schemeClr val="lt1"/>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13" name="Google Shape;313;p37"/>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SzPts val="3733"/>
              <a:buFont typeface="Arial"/>
              <a:buNone/>
              <a:defRPr sz="2200" b="1">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14" name="Google Shape;314;p3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15" name="Google Shape;315;p3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16" name="Google Shape;316;p3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17" name="Google Shape;317;p3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18" name="Google Shape;318;p37"/>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19" name="Google Shape;319;p37"/>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20" name="Google Shape;320;p37"/>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21" name="Google Shape;321;p37"/>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322"/>
        <p:cNvGrpSpPr/>
        <p:nvPr/>
      </p:nvGrpSpPr>
      <p:grpSpPr>
        <a:xfrm>
          <a:off x="0" y="0"/>
          <a:ext cx="0" cy="0"/>
          <a:chOff x="0" y="0"/>
          <a:chExt cx="0" cy="0"/>
        </a:xfrm>
      </p:grpSpPr>
      <p:pic>
        <p:nvPicPr>
          <p:cNvPr id="323" name="Google Shape;323;p3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4" name="Google Shape;324;p3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5" name="Google Shape;325;p3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SzPts val="3733"/>
              <a:buFont typeface="Arial"/>
              <a:buNone/>
              <a:defRPr sz="2200" b="1">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26" name="Google Shape;326;p3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27" name="Google Shape;327;p3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333"/>
              </a:spcBef>
              <a:spcAft>
                <a:spcPts val="0"/>
              </a:spcAft>
              <a:buSzPts val="3733"/>
              <a:buFont typeface="Arial"/>
              <a:buNone/>
              <a:defRPr sz="2200" b="1">
                <a:solidFill>
                  <a:schemeClr val="lt1"/>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28" name="Google Shape;328;p38"/>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333"/>
              </a:spcBef>
              <a:spcAft>
                <a:spcPts val="0"/>
              </a:spcAft>
              <a:buSzPts val="3733"/>
              <a:buFont typeface="Arial"/>
              <a:buNone/>
              <a:defRPr sz="2000" b="1">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29" name="Google Shape;329;p38"/>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30" name="Google Shape;330;p38"/>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331" name="Google Shape;331;p38"/>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SzPts val="3733"/>
              <a:buFont typeface="Arial"/>
              <a:buNone/>
              <a:defRPr sz="2200" b="1">
                <a:solidFill>
                  <a:srgbClr val="024F93"/>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32" name="Google Shape;332;p3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3" name="Google Shape;333;p3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4" name="Google Shape;334;p38"/>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5" name="Google Shape;335;p38"/>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6" name="Google Shape;336;p38"/>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37" name="Google Shape;337;p38"/>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38" name="Google Shape;338;p38"/>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39" name="Google Shape;339;p38"/>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40"/>
        <p:cNvGrpSpPr/>
        <p:nvPr/>
      </p:nvGrpSpPr>
      <p:grpSpPr>
        <a:xfrm>
          <a:off x="0" y="0"/>
          <a:ext cx="0" cy="0"/>
          <a:chOff x="0" y="0"/>
          <a:chExt cx="0" cy="0"/>
        </a:xfrm>
      </p:grpSpPr>
      <p:pic>
        <p:nvPicPr>
          <p:cNvPr id="341" name="Google Shape;341;p3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2" name="Google Shape;342;p3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3" name="Google Shape;343;p3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SzPts val="3733"/>
              <a:buFont typeface="Arial"/>
              <a:buNone/>
              <a:defRPr sz="2200" b="1">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44" name="Google Shape;344;p3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5" name="Google Shape;345;p3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333"/>
              </a:spcBef>
              <a:spcAft>
                <a:spcPts val="0"/>
              </a:spcAft>
              <a:buSzPts val="3733"/>
              <a:buFont typeface="Arial"/>
              <a:buNone/>
              <a:defRPr sz="2200" b="1">
                <a:solidFill>
                  <a:schemeClr val="lt1"/>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46" name="Google Shape;346;p3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47" name="Google Shape;347;p3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48" name="Google Shape;348;p39"/>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49" name="Google Shape;349;p39"/>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50"/>
        <p:cNvGrpSpPr/>
        <p:nvPr/>
      </p:nvGrpSpPr>
      <p:grpSpPr>
        <a:xfrm>
          <a:off x="0" y="0"/>
          <a:ext cx="0" cy="0"/>
          <a:chOff x="0" y="0"/>
          <a:chExt cx="0" cy="0"/>
        </a:xfrm>
      </p:grpSpPr>
      <p:pic>
        <p:nvPicPr>
          <p:cNvPr id="351" name="Google Shape;351;p4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52" name="Google Shape;352;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53" name="Google Shape;353;p4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SzPts val="3733"/>
              <a:buFont typeface="Arial"/>
              <a:buNone/>
              <a:defRPr sz="2200" b="1">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54" name="Google Shape;354;p4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55" name="Google Shape;355;p4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333"/>
              </a:spcBef>
              <a:spcAft>
                <a:spcPts val="0"/>
              </a:spcAft>
              <a:buSzPts val="3733"/>
              <a:buFont typeface="Arial"/>
              <a:buNone/>
              <a:defRPr sz="2200" b="1">
                <a:solidFill>
                  <a:schemeClr val="lt1"/>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56" name="Google Shape;356;p40"/>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333"/>
              </a:spcBef>
              <a:spcAft>
                <a:spcPts val="0"/>
              </a:spcAft>
              <a:buSzPts val="3733"/>
              <a:buFont typeface="Arial"/>
              <a:buNone/>
              <a:defRPr sz="2000" b="1">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57" name="Google Shape;357;p40"/>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58" name="Google Shape;358;p40"/>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359" name="Google Shape;359;p40"/>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SzPts val="3733"/>
              <a:buFont typeface="Arial"/>
              <a:buNone/>
              <a:defRPr sz="2200" b="1">
                <a:solidFill>
                  <a:srgbClr val="024F93"/>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60" name="Google Shape;360;p4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61" name="Google Shape;361;p4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62" name="Google Shape;362;p40"/>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63" name="Google Shape;363;p40"/>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64"/>
        <p:cNvGrpSpPr/>
        <p:nvPr/>
      </p:nvGrpSpPr>
      <p:grpSpPr>
        <a:xfrm>
          <a:off x="0" y="0"/>
          <a:ext cx="0" cy="0"/>
          <a:chOff x="0" y="0"/>
          <a:chExt cx="0" cy="0"/>
        </a:xfrm>
      </p:grpSpPr>
      <p:pic>
        <p:nvPicPr>
          <p:cNvPr id="365" name="Google Shape;365;p4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66" name="Google Shape;366;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67" name="Google Shape;367;p41"/>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SzPts val="3733"/>
              <a:buFont typeface="Arial"/>
              <a:buNone/>
              <a:defRPr sz="2200" b="1">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68" name="Google Shape;368;p4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69" name="Google Shape;369;p41"/>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333"/>
              </a:spcBef>
              <a:spcAft>
                <a:spcPts val="0"/>
              </a:spcAft>
              <a:buSzPts val="3733"/>
              <a:buFont typeface="Arial"/>
              <a:buNone/>
              <a:defRPr sz="2200" b="1">
                <a:solidFill>
                  <a:schemeClr val="lt1"/>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70" name="Google Shape;370;p4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71" name="Google Shape;371;p4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72" name="Google Shape;372;p4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73" name="Google Shape;373;p4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74" name="Google Shape;374;p4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75" name="Google Shape;375;p4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76" name="Google Shape;376;p4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77" name="Google Shape;377;p4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78" name="Google Shape;378;p41"/>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79" name="Google Shape;379;p41"/>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p5"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p5"/>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1000"/>
              </a:spcBef>
              <a:spcAft>
                <a:spcPts val="0"/>
              </a:spcAft>
              <a:buClr>
                <a:srgbClr val="FFFFFF"/>
              </a:buClr>
              <a:buSzPts val="2800"/>
              <a:buFont typeface="Arial"/>
              <a:buNone/>
              <a:defRPr sz="28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80"/>
        <p:cNvGrpSpPr/>
        <p:nvPr/>
      </p:nvGrpSpPr>
      <p:grpSpPr>
        <a:xfrm>
          <a:off x="0" y="0"/>
          <a:ext cx="0" cy="0"/>
          <a:chOff x="0" y="0"/>
          <a:chExt cx="0" cy="0"/>
        </a:xfrm>
      </p:grpSpPr>
      <p:pic>
        <p:nvPicPr>
          <p:cNvPr id="381" name="Google Shape;381;p4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82" name="Google Shape;382;p4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83" name="Google Shape;383;p4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333"/>
              </a:spcBef>
              <a:spcAft>
                <a:spcPts val="0"/>
              </a:spcAft>
              <a:buSzPts val="3733"/>
              <a:buFont typeface="Arial"/>
              <a:buNone/>
              <a:defRPr sz="2200" b="1">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84" name="Google Shape;384;p4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85" name="Google Shape;385;p42"/>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333"/>
              </a:spcBef>
              <a:spcAft>
                <a:spcPts val="0"/>
              </a:spcAft>
              <a:buSzPts val="3733"/>
              <a:buFont typeface="Arial"/>
              <a:buNone/>
              <a:defRPr sz="2200" b="1">
                <a:solidFill>
                  <a:schemeClr val="lt1"/>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86" name="Google Shape;386;p4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333"/>
              </a:spcBef>
              <a:spcAft>
                <a:spcPts val="0"/>
              </a:spcAft>
              <a:buSzPts val="3733"/>
              <a:buFont typeface="Arial"/>
              <a:buNone/>
              <a:defRPr sz="2000" b="1">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87" name="Google Shape;387;p42"/>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88" name="Google Shape;388;p42"/>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389" name="Google Shape;389;p42"/>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SzPts val="3733"/>
              <a:buFont typeface="Arial"/>
              <a:buNone/>
              <a:defRPr sz="2200" b="1">
                <a:solidFill>
                  <a:srgbClr val="024F93"/>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90" name="Google Shape;390;p4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91" name="Google Shape;391;p4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92" name="Google Shape;392;p42"/>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93" name="Google Shape;393;p42"/>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94" name="Google Shape;394;p4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95" name="Google Shape;395;p4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96" name="Google Shape;396;p4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97" name="Google Shape;397;p4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398" name="Google Shape;398;p42"/>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99" name="Google Shape;399;p42"/>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0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00"/>
        <p:cNvGrpSpPr/>
        <p:nvPr/>
      </p:nvGrpSpPr>
      <p:grpSpPr>
        <a:xfrm>
          <a:off x="0" y="0"/>
          <a:ext cx="0" cy="0"/>
          <a:chOff x="0" y="0"/>
          <a:chExt cx="0" cy="0"/>
        </a:xfrm>
      </p:grpSpPr>
      <p:pic>
        <p:nvPicPr>
          <p:cNvPr id="401" name="Google Shape;401;p43"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02" name="Google Shape;402;p4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03" name="Google Shape;403;p43"/>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404" name="Google Shape;404;p43"/>
          <p:cNvSpPr/>
          <p:nvPr/>
        </p:nvSpPr>
        <p:spPr>
          <a:xfrm>
            <a:off x="2747395" y="769174"/>
            <a:ext cx="4819925" cy="523220"/>
          </a:xfrm>
          <a:prstGeom prst="rect">
            <a:avLst/>
          </a:prstGeom>
          <a:noFill/>
          <a:ln>
            <a:noFill/>
          </a:ln>
        </p:spPr>
        <p:txBody>
          <a:bodyPr spcFirstLastPara="1" wrap="square" lIns="91425" tIns="45700" rIns="91425" bIns="45700" anchor="t" anchorCtr="0">
            <a:no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400" b="0" i="0" u="none" strike="noStrike" cap="none">
              <a:solidFill>
                <a:srgbClr val="000000"/>
              </a:solidFill>
              <a:latin typeface="Arial"/>
              <a:ea typeface="Arial"/>
              <a:cs typeface="Arial"/>
              <a:sym typeface="Arial"/>
            </a:endParaRPr>
          </a:p>
        </p:txBody>
      </p:sp>
      <p:sp>
        <p:nvSpPr>
          <p:cNvPr id="405" name="Google Shape;405;p43"/>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406" name="Google Shape;406;p43"/>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407" name="Google Shape;407;p43"/>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408" name="Google Shape;408;p43"/>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rgbClr val="3F3F3F"/>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409"/>
        <p:cNvGrpSpPr/>
        <p:nvPr/>
      </p:nvGrpSpPr>
      <p:grpSpPr>
        <a:xfrm>
          <a:off x="0" y="0"/>
          <a:ext cx="0" cy="0"/>
          <a:chOff x="0" y="0"/>
          <a:chExt cx="0" cy="0"/>
        </a:xfrm>
      </p:grpSpPr>
      <p:pic>
        <p:nvPicPr>
          <p:cNvPr id="410" name="Google Shape;410;p44"/>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411" name="Google Shape;411;p4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12" name="Google Shape;412;p44"/>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44"/>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4" name="Google Shape;414;p44"/>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chemeClr val="lt1"/>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415"/>
        <p:cNvGrpSpPr/>
        <p:nvPr/>
      </p:nvGrpSpPr>
      <p:grpSpPr>
        <a:xfrm>
          <a:off x="0" y="0"/>
          <a:ext cx="0" cy="0"/>
          <a:chOff x="0" y="0"/>
          <a:chExt cx="0" cy="0"/>
        </a:xfrm>
      </p:grpSpPr>
      <p:pic>
        <p:nvPicPr>
          <p:cNvPr id="416" name="Google Shape;416;p45"/>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417" name="Google Shape;417;p4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18" name="Google Shape;418;p45"/>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9" name="Google Shape;419;p4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0" name="Google Shape;420;p4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chemeClr val="lt1"/>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421"/>
        <p:cNvGrpSpPr/>
        <p:nvPr/>
      </p:nvGrpSpPr>
      <p:grpSpPr>
        <a:xfrm>
          <a:off x="0" y="0"/>
          <a:ext cx="0" cy="0"/>
          <a:chOff x="0" y="0"/>
          <a:chExt cx="0" cy="0"/>
        </a:xfrm>
      </p:grpSpPr>
      <p:pic>
        <p:nvPicPr>
          <p:cNvPr id="422" name="Google Shape;422;p4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23" name="Google Shape;423;p4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24" name="Google Shape;424;p46"/>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5" name="Google Shape;425;p46"/>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Autofit/>
          </a:bodyPr>
          <a:lstStyle>
            <a:lvl1pPr marL="457200" lvl="0" indent="-228600" algn="l">
              <a:lnSpc>
                <a:spcPct val="90000"/>
              </a:lnSpc>
              <a:spcBef>
                <a:spcPts val="1333"/>
              </a:spcBef>
              <a:spcAft>
                <a:spcPts val="0"/>
              </a:spcAft>
              <a:buSzPts val="3733"/>
              <a:buNone/>
              <a:defRPr sz="2200">
                <a:solidFill>
                  <a:schemeClr val="lt1"/>
                </a:solidFill>
                <a:latin typeface="Open Sans"/>
                <a:ea typeface="Open Sans"/>
                <a:cs typeface="Open Sans"/>
                <a:sym typeface="Open Sans"/>
              </a:defRPr>
            </a:lvl1pPr>
            <a:lvl2pPr marL="914400" lvl="1" indent="-431800" algn="l">
              <a:lnSpc>
                <a:spcPct val="90000"/>
              </a:lnSpc>
              <a:spcBef>
                <a:spcPts val="667"/>
              </a:spcBef>
              <a:spcAft>
                <a:spcPts val="0"/>
              </a:spcAft>
              <a:buSzPts val="3200"/>
              <a:buChar char="•"/>
              <a:defRPr/>
            </a:lvl2pPr>
            <a:lvl3pPr marL="1371600" lvl="2" indent="-397954" algn="l">
              <a:lnSpc>
                <a:spcPct val="90000"/>
              </a:lnSpc>
              <a:spcBef>
                <a:spcPts val="667"/>
              </a:spcBef>
              <a:spcAft>
                <a:spcPts val="0"/>
              </a:spcAft>
              <a:buSzPts val="2667"/>
              <a:buChar char="•"/>
              <a:defRPr/>
            </a:lvl3pPr>
            <a:lvl4pPr marL="1828800" lvl="3" indent="-381000" algn="l">
              <a:lnSpc>
                <a:spcPct val="90000"/>
              </a:lnSpc>
              <a:spcBef>
                <a:spcPts val="667"/>
              </a:spcBef>
              <a:spcAft>
                <a:spcPts val="0"/>
              </a:spcAft>
              <a:buSzPts val="2400"/>
              <a:buChar char="•"/>
              <a:defRPr/>
            </a:lvl4pPr>
            <a:lvl5pPr marL="2286000" lvl="4" indent="-381000" algn="l">
              <a:lnSpc>
                <a:spcPct val="90000"/>
              </a:lnSpc>
              <a:spcBef>
                <a:spcPts val="667"/>
              </a:spcBef>
              <a:spcAft>
                <a:spcPts val="0"/>
              </a:spcAft>
              <a:buSzPts val="2400"/>
              <a:buChar char="•"/>
              <a:defRPr/>
            </a:lvl5pPr>
            <a:lvl6pPr marL="2743200" lvl="5" indent="-381000" algn="l">
              <a:lnSpc>
                <a:spcPct val="90000"/>
              </a:lnSpc>
              <a:spcBef>
                <a:spcPts val="667"/>
              </a:spcBef>
              <a:spcAft>
                <a:spcPts val="0"/>
              </a:spcAft>
              <a:buSzPts val="2400"/>
              <a:buChar char="•"/>
              <a:defRPr/>
            </a:lvl6pPr>
            <a:lvl7pPr marL="3200400" lvl="6" indent="-381000" algn="l">
              <a:lnSpc>
                <a:spcPct val="90000"/>
              </a:lnSpc>
              <a:spcBef>
                <a:spcPts val="667"/>
              </a:spcBef>
              <a:spcAft>
                <a:spcPts val="0"/>
              </a:spcAft>
              <a:buSzPts val="2400"/>
              <a:buChar char="•"/>
              <a:defRPr/>
            </a:lvl7pPr>
            <a:lvl8pPr marL="3657600" lvl="7" indent="-381000" algn="l">
              <a:lnSpc>
                <a:spcPct val="90000"/>
              </a:lnSpc>
              <a:spcBef>
                <a:spcPts val="667"/>
              </a:spcBef>
              <a:spcAft>
                <a:spcPts val="0"/>
              </a:spcAft>
              <a:buSzPts val="2400"/>
              <a:buChar char="•"/>
              <a:defRPr/>
            </a:lvl8pPr>
            <a:lvl9pPr marL="4114800" lvl="8" indent="-381000" algn="l">
              <a:lnSpc>
                <a:spcPct val="90000"/>
              </a:lnSpc>
              <a:spcBef>
                <a:spcPts val="667"/>
              </a:spcBef>
              <a:spcAft>
                <a:spcPts val="0"/>
              </a:spcAft>
              <a:buSzPts val="2400"/>
              <a:buChar char="•"/>
              <a:defRPr/>
            </a:lvl9pPr>
          </a:lstStyle>
          <a:p>
            <a:endParaRPr/>
          </a:p>
        </p:txBody>
      </p:sp>
      <p:sp>
        <p:nvSpPr>
          <p:cNvPr id="426" name="Google Shape;426;p46"/>
          <p:cNvSpPr/>
          <p:nvPr/>
        </p:nvSpPr>
        <p:spPr>
          <a:xfrm>
            <a:off x="2464058" y="762715"/>
            <a:ext cx="4819925" cy="430887"/>
          </a:xfrm>
          <a:prstGeom prst="rect">
            <a:avLst/>
          </a:prstGeom>
          <a:noFill/>
          <a:ln>
            <a:noFill/>
          </a:ln>
        </p:spPr>
        <p:txBody>
          <a:bodyPr spcFirstLastPara="1" wrap="square" lIns="91425" tIns="0" rIns="91425"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427"/>
        <p:cNvGrpSpPr/>
        <p:nvPr/>
      </p:nvGrpSpPr>
      <p:grpSpPr>
        <a:xfrm>
          <a:off x="0" y="0"/>
          <a:ext cx="0" cy="0"/>
          <a:chOff x="0" y="0"/>
          <a:chExt cx="0" cy="0"/>
        </a:xfrm>
      </p:grpSpPr>
      <p:pic>
        <p:nvPicPr>
          <p:cNvPr id="428" name="Google Shape;428;p4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429" name="Google Shape;429;p47"/>
          <p:cNvSpPr txBox="1">
            <a:spLocks noGrp="1"/>
          </p:cNvSpPr>
          <p:nvPr>
            <p:ph type="title"/>
          </p:nvPr>
        </p:nvSpPr>
        <p:spPr>
          <a:xfrm>
            <a:off x="1120872" y="436395"/>
            <a:ext cx="3541987"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6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0" name="Google Shape;430;p47"/>
          <p:cNvSpPr txBox="1">
            <a:spLocks noGrp="1"/>
          </p:cNvSpPr>
          <p:nvPr>
            <p:ph type="body" idx="1"/>
          </p:nvPr>
        </p:nvSpPr>
        <p:spPr>
          <a:xfrm>
            <a:off x="3275216" y="2396331"/>
            <a:ext cx="9742515" cy="4351338"/>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6"/>
          <p:cNvSpPr txBox="1">
            <a:spLocks noGrp="1"/>
          </p:cNvSpPr>
          <p:nvPr>
            <p:ph type="body" idx="1"/>
          </p:nvPr>
        </p:nvSpPr>
        <p:spPr>
          <a:xfrm>
            <a:off x="3913352" y="4061040"/>
            <a:ext cx="8429296" cy="1021920"/>
          </a:xfrm>
          <a:prstGeom prst="rect">
            <a:avLst/>
          </a:prstGeom>
          <a:noFill/>
          <a:ln>
            <a:noFill/>
          </a:ln>
        </p:spPr>
        <p:txBody>
          <a:bodyPr spcFirstLastPara="1" wrap="square" lIns="91425" tIns="45700" rIns="91425" bIns="45700" anchor="t" anchorCtr="0">
            <a:noAutofit/>
          </a:bodyPr>
          <a:lstStyle>
            <a:lvl1pPr marL="457200" marR="0" lvl="0" indent="-228600" algn="ctr">
              <a:lnSpc>
                <a:spcPct val="100000"/>
              </a:lnSpc>
              <a:spcBef>
                <a:spcPts val="1000"/>
              </a:spcBef>
              <a:spcAft>
                <a:spcPts val="0"/>
              </a:spcAft>
              <a:buClr>
                <a:srgbClr val="FFFFFF"/>
              </a:buClr>
              <a:buSzPts val="2800"/>
              <a:buFont typeface="Arial"/>
              <a:buNone/>
              <a:defRPr sz="50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41" name="Google Shape;41;p6" descr="A close up of a logo&#10;&#10;Description automatically generated"/>
          <p:cNvPicPr preferRelativeResize="0"/>
          <p:nvPr/>
        </p:nvPicPr>
        <p:blipFill rotWithShape="1">
          <a:blip r:embed="rId4">
            <a:alphaModFix/>
          </a:blip>
          <a:srcRect/>
          <a:stretch/>
        </p:blipFill>
        <p:spPr>
          <a:xfrm>
            <a:off x="0" y="12526"/>
            <a:ext cx="16256000" cy="9144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0" y="229878"/>
            <a:ext cx="16255999" cy="6872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0" y="864000"/>
            <a:ext cx="16256001" cy="454478"/>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333"/>
              </a:spcBef>
              <a:spcAft>
                <a:spcPts val="0"/>
              </a:spcAft>
              <a:buClr>
                <a:srgbClr val="888888"/>
              </a:buClr>
              <a:buSzPts val="2133"/>
              <a:buNone/>
              <a:defRPr sz="2133">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134"/>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45" name="Google Shape;45;p7"/>
          <p:cNvSpPr txBox="1">
            <a:spLocks noGrp="1"/>
          </p:cNvSpPr>
          <p:nvPr>
            <p:ph type="body" idx="2"/>
          </p:nvPr>
        </p:nvSpPr>
        <p:spPr>
          <a:xfrm>
            <a:off x="558307" y="1952600"/>
            <a:ext cx="14478942" cy="1117600"/>
          </a:xfrm>
          <a:prstGeom prst="rect">
            <a:avLst/>
          </a:prstGeom>
          <a:noFill/>
          <a:ln>
            <a:noFill/>
          </a:ln>
        </p:spPr>
        <p:txBody>
          <a:bodyPr spcFirstLastPara="1" wrap="square" lIns="91425" tIns="45700" rIns="91425" bIns="45700" anchor="t" anchorCtr="0">
            <a:noAutofit/>
          </a:bodyPr>
          <a:lstStyle>
            <a:lvl1pPr marL="457200" lvl="0" indent="-364045" algn="l">
              <a:lnSpc>
                <a:spcPct val="100000"/>
              </a:lnSpc>
              <a:spcBef>
                <a:spcPts val="1333"/>
              </a:spcBef>
              <a:spcAft>
                <a:spcPts val="0"/>
              </a:spcAft>
              <a:buClr>
                <a:srgbClr val="3F3F3F"/>
              </a:buClr>
              <a:buSzPts val="2133"/>
              <a:buChar char="•"/>
              <a:defRPr sz="2133">
                <a:solidFill>
                  <a:srgbClr val="3F3F3F"/>
                </a:solidFill>
                <a:latin typeface="Open Sans"/>
                <a:ea typeface="Open Sans"/>
                <a:cs typeface="Open Sans"/>
                <a:sym typeface="Open Sans"/>
              </a:defRPr>
            </a:lvl1pPr>
            <a:lvl2pPr marL="914400" lvl="1" indent="-320040" algn="l">
              <a:lnSpc>
                <a:spcPct val="90000"/>
              </a:lnSpc>
              <a:spcBef>
                <a:spcPts val="667"/>
              </a:spcBef>
              <a:spcAft>
                <a:spcPts val="0"/>
              </a:spcAft>
              <a:buClr>
                <a:schemeClr val="dk1"/>
              </a:buClr>
              <a:buSzPts val="1440"/>
              <a:buChar char="o"/>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Knowledge check title">
  <p:cSld name="Knowledge check title">
    <p:spTree>
      <p:nvGrpSpPr>
        <p:cNvPr id="1" name="Shape 46"/>
        <p:cNvGrpSpPr/>
        <p:nvPr/>
      </p:nvGrpSpPr>
      <p:grpSpPr>
        <a:xfrm>
          <a:off x="0" y="0"/>
          <a:ext cx="0" cy="0"/>
          <a:chOff x="0" y="0"/>
          <a:chExt cx="0" cy="0"/>
        </a:xfrm>
      </p:grpSpPr>
      <p:sp>
        <p:nvSpPr>
          <p:cNvPr id="47" name="Google Shape;47;p8"/>
          <p:cNvSpPr txBox="1"/>
          <p:nvPr/>
        </p:nvSpPr>
        <p:spPr>
          <a:xfrm>
            <a:off x="7159886" y="4128240"/>
            <a:ext cx="7796956"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rgbClr val="3F3F3F"/>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pic>
        <p:nvPicPr>
          <p:cNvPr id="48" name="Google Shape;48;p8"/>
          <p:cNvPicPr preferRelativeResize="0"/>
          <p:nvPr/>
        </p:nvPicPr>
        <p:blipFill rotWithShape="1">
          <a:blip r:embed="rId2">
            <a:alphaModFix/>
          </a:blip>
          <a:srcRect/>
          <a:stretch/>
        </p:blipFill>
        <p:spPr>
          <a:xfrm>
            <a:off x="3609438" y="3170562"/>
            <a:ext cx="3554133" cy="3031148"/>
          </a:xfrm>
          <a:prstGeom prst="rect">
            <a:avLst/>
          </a:prstGeom>
          <a:noFill/>
          <a:ln>
            <a:noFill/>
          </a:ln>
        </p:spPr>
      </p:pic>
      <p:grpSp>
        <p:nvGrpSpPr>
          <p:cNvPr id="49" name="Google Shape;49;p8"/>
          <p:cNvGrpSpPr/>
          <p:nvPr/>
        </p:nvGrpSpPr>
        <p:grpSpPr>
          <a:xfrm>
            <a:off x="-6322" y="-31264"/>
            <a:ext cx="16256000" cy="130964"/>
            <a:chOff x="0" y="474414"/>
            <a:chExt cx="7908925" cy="61412"/>
          </a:xfrm>
        </p:grpSpPr>
        <p:sp>
          <p:nvSpPr>
            <p:cNvPr id="50" name="Google Shape;50;p8"/>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51" name="Google Shape;51;p8"/>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52" name="Google Shape;52;p8"/>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53" name="Google Shape;53;p8"/>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54" name="Google Shape;54;p8"/>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55" name="Google Shape;55;p8"/>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56" name="Google Shape;56;p8"/>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iz title">
  <p:cSld name="Quiz title">
    <p:spTree>
      <p:nvGrpSpPr>
        <p:cNvPr id="1" name="Shape 57"/>
        <p:cNvGrpSpPr/>
        <p:nvPr/>
      </p:nvGrpSpPr>
      <p:grpSpPr>
        <a:xfrm>
          <a:off x="0" y="0"/>
          <a:ext cx="0" cy="0"/>
          <a:chOff x="0" y="0"/>
          <a:chExt cx="0" cy="0"/>
        </a:xfrm>
      </p:grpSpPr>
      <p:pic>
        <p:nvPicPr>
          <p:cNvPr id="58" name="Google Shape;58;p9"/>
          <p:cNvPicPr preferRelativeResize="0"/>
          <p:nvPr/>
        </p:nvPicPr>
        <p:blipFill rotWithShape="1">
          <a:blip r:embed="rId2">
            <a:alphaModFix/>
          </a:blip>
          <a:srcRect/>
          <a:stretch/>
        </p:blipFill>
        <p:spPr>
          <a:xfrm>
            <a:off x="2235231" y="2092511"/>
            <a:ext cx="11469145" cy="3909873"/>
          </a:xfrm>
          <a:prstGeom prst="rect">
            <a:avLst/>
          </a:prstGeom>
          <a:noFill/>
          <a:ln>
            <a:noFill/>
          </a:ln>
        </p:spPr>
      </p:pic>
      <p:sp>
        <p:nvSpPr>
          <p:cNvPr id="59" name="Google Shape;59;p9"/>
          <p:cNvSpPr txBox="1"/>
          <p:nvPr/>
        </p:nvSpPr>
        <p:spPr>
          <a:xfrm>
            <a:off x="4314963" y="3733264"/>
            <a:ext cx="7796956"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US" sz="7200" b="1" i="0" u="none" strike="noStrike" cap="none">
                <a:solidFill>
                  <a:schemeClr val="lt1"/>
                </a:solidFill>
                <a:latin typeface="Open Sans ExtraBold"/>
                <a:ea typeface="Open Sans ExtraBold"/>
                <a:cs typeface="Open Sans ExtraBold"/>
                <a:sym typeface="Open Sans ExtraBold"/>
              </a:rPr>
              <a:t>Quiz</a:t>
            </a:r>
            <a:endParaRPr sz="1400" b="0" i="0" u="none" strike="noStrike" cap="none">
              <a:solidFill>
                <a:srgbClr val="000000"/>
              </a:solidFill>
              <a:latin typeface="Arial"/>
              <a:ea typeface="Arial"/>
              <a:cs typeface="Arial"/>
              <a:sym typeface="Arial"/>
            </a:endParaRPr>
          </a:p>
        </p:txBody>
      </p:sp>
      <p:grpSp>
        <p:nvGrpSpPr>
          <p:cNvPr id="60" name="Google Shape;60;p9"/>
          <p:cNvGrpSpPr/>
          <p:nvPr/>
        </p:nvGrpSpPr>
        <p:grpSpPr>
          <a:xfrm>
            <a:off x="0" y="-7450"/>
            <a:ext cx="16256000" cy="130964"/>
            <a:chOff x="0" y="474414"/>
            <a:chExt cx="7908925" cy="61412"/>
          </a:xfrm>
        </p:grpSpPr>
        <p:sp>
          <p:nvSpPr>
            <p:cNvPr id="61" name="Google Shape;61;p9"/>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62" name="Google Shape;62;p9"/>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63" name="Google Shape;63;p9"/>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64" name="Google Shape;64;p9"/>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65" name="Google Shape;65;p9"/>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66" name="Google Shape;66;p9"/>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67" name="Google Shape;67;p9"/>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emo Break">
  <p:cSld name="Demo Break">
    <p:spTree>
      <p:nvGrpSpPr>
        <p:cNvPr id="1" name="Shape 68"/>
        <p:cNvGrpSpPr/>
        <p:nvPr/>
      </p:nvGrpSpPr>
      <p:grpSpPr>
        <a:xfrm>
          <a:off x="0" y="0"/>
          <a:ext cx="0" cy="0"/>
          <a:chOff x="0" y="0"/>
          <a:chExt cx="0" cy="0"/>
        </a:xfrm>
      </p:grpSpPr>
      <p:grpSp>
        <p:nvGrpSpPr>
          <p:cNvPr id="69" name="Google Shape;69;p10"/>
          <p:cNvGrpSpPr/>
          <p:nvPr/>
        </p:nvGrpSpPr>
        <p:grpSpPr>
          <a:xfrm>
            <a:off x="0" y="4777841"/>
            <a:ext cx="16477129" cy="4355179"/>
            <a:chOff x="0" y="4606764"/>
            <a:chExt cx="16306801" cy="4233211"/>
          </a:xfrm>
        </p:grpSpPr>
        <p:pic>
          <p:nvPicPr>
            <p:cNvPr id="70" name="Google Shape;70;p10"/>
            <p:cNvPicPr preferRelativeResize="0"/>
            <p:nvPr/>
          </p:nvPicPr>
          <p:blipFill rotWithShape="1">
            <a:blip r:embed="rId2">
              <a:alphaModFix/>
            </a:blip>
            <a:srcRect/>
            <a:stretch/>
          </p:blipFill>
          <p:spPr>
            <a:xfrm>
              <a:off x="0" y="4626482"/>
              <a:ext cx="6552867" cy="4213493"/>
            </a:xfrm>
            <a:prstGeom prst="rect">
              <a:avLst/>
            </a:prstGeom>
            <a:noFill/>
            <a:ln>
              <a:noFill/>
            </a:ln>
          </p:spPr>
        </p:pic>
        <p:pic>
          <p:nvPicPr>
            <p:cNvPr id="71" name="Google Shape;71;p10"/>
            <p:cNvPicPr preferRelativeResize="0"/>
            <p:nvPr/>
          </p:nvPicPr>
          <p:blipFill rotWithShape="1">
            <a:blip r:embed="rId2">
              <a:alphaModFix/>
            </a:blip>
            <a:srcRect/>
            <a:stretch/>
          </p:blipFill>
          <p:spPr>
            <a:xfrm>
              <a:off x="6552867" y="4606764"/>
              <a:ext cx="6552867" cy="4213493"/>
            </a:xfrm>
            <a:prstGeom prst="rect">
              <a:avLst/>
            </a:prstGeom>
            <a:noFill/>
            <a:ln>
              <a:noFill/>
            </a:ln>
          </p:spPr>
        </p:pic>
        <p:pic>
          <p:nvPicPr>
            <p:cNvPr id="72" name="Google Shape;72;p10"/>
            <p:cNvPicPr preferRelativeResize="0"/>
            <p:nvPr/>
          </p:nvPicPr>
          <p:blipFill rotWithShape="1">
            <a:blip r:embed="rId2">
              <a:alphaModFix/>
            </a:blip>
            <a:srcRect r="51150"/>
            <a:stretch/>
          </p:blipFill>
          <p:spPr>
            <a:xfrm>
              <a:off x="13105735" y="4626481"/>
              <a:ext cx="3201066" cy="4213493"/>
            </a:xfrm>
            <a:prstGeom prst="rect">
              <a:avLst/>
            </a:prstGeom>
            <a:noFill/>
            <a:ln>
              <a:noFill/>
            </a:ln>
          </p:spPr>
        </p:pic>
      </p:grpSp>
      <p:pic>
        <p:nvPicPr>
          <p:cNvPr id="73" name="Google Shape;73;p10"/>
          <p:cNvPicPr preferRelativeResize="0"/>
          <p:nvPr/>
        </p:nvPicPr>
        <p:blipFill rotWithShape="1">
          <a:blip r:embed="rId3">
            <a:alphaModFix/>
          </a:blip>
          <a:srcRect/>
          <a:stretch/>
        </p:blipFill>
        <p:spPr>
          <a:xfrm>
            <a:off x="293511" y="0"/>
            <a:ext cx="15668981" cy="9144000"/>
          </a:xfrm>
          <a:prstGeom prst="rect">
            <a:avLst/>
          </a:prstGeom>
          <a:noFill/>
          <a:ln>
            <a:noFill/>
          </a:ln>
        </p:spPr>
      </p:pic>
      <p:grpSp>
        <p:nvGrpSpPr>
          <p:cNvPr id="74" name="Google Shape;74;p10"/>
          <p:cNvGrpSpPr/>
          <p:nvPr/>
        </p:nvGrpSpPr>
        <p:grpSpPr>
          <a:xfrm>
            <a:off x="0" y="137276"/>
            <a:ext cx="16477129" cy="4355179"/>
            <a:chOff x="0" y="4606764"/>
            <a:chExt cx="16306801" cy="4233211"/>
          </a:xfrm>
        </p:grpSpPr>
        <p:pic>
          <p:nvPicPr>
            <p:cNvPr id="75" name="Google Shape;75;p10"/>
            <p:cNvPicPr preferRelativeResize="0"/>
            <p:nvPr/>
          </p:nvPicPr>
          <p:blipFill rotWithShape="1">
            <a:blip r:embed="rId2">
              <a:alphaModFix/>
            </a:blip>
            <a:srcRect/>
            <a:stretch/>
          </p:blipFill>
          <p:spPr>
            <a:xfrm>
              <a:off x="0" y="4626482"/>
              <a:ext cx="6552867" cy="4213493"/>
            </a:xfrm>
            <a:prstGeom prst="rect">
              <a:avLst/>
            </a:prstGeom>
            <a:noFill/>
            <a:ln>
              <a:noFill/>
            </a:ln>
          </p:spPr>
        </p:pic>
        <p:pic>
          <p:nvPicPr>
            <p:cNvPr id="76" name="Google Shape;76;p10"/>
            <p:cNvPicPr preferRelativeResize="0"/>
            <p:nvPr/>
          </p:nvPicPr>
          <p:blipFill rotWithShape="1">
            <a:blip r:embed="rId2">
              <a:alphaModFix/>
            </a:blip>
            <a:srcRect/>
            <a:stretch/>
          </p:blipFill>
          <p:spPr>
            <a:xfrm>
              <a:off x="6552867" y="4606764"/>
              <a:ext cx="6552867" cy="4213493"/>
            </a:xfrm>
            <a:prstGeom prst="rect">
              <a:avLst/>
            </a:prstGeom>
            <a:noFill/>
            <a:ln>
              <a:noFill/>
            </a:ln>
          </p:spPr>
        </p:pic>
        <p:pic>
          <p:nvPicPr>
            <p:cNvPr id="77" name="Google Shape;77;p10"/>
            <p:cNvPicPr preferRelativeResize="0"/>
            <p:nvPr/>
          </p:nvPicPr>
          <p:blipFill rotWithShape="1">
            <a:blip r:embed="rId2">
              <a:alphaModFix/>
            </a:blip>
            <a:srcRect r="51150"/>
            <a:stretch/>
          </p:blipFill>
          <p:spPr>
            <a:xfrm>
              <a:off x="13105735" y="4626481"/>
              <a:ext cx="3201066" cy="4213493"/>
            </a:xfrm>
            <a:prstGeom prst="rect">
              <a:avLst/>
            </a:prstGeom>
            <a:noFill/>
            <a:ln>
              <a:noFill/>
            </a:ln>
          </p:spPr>
        </p:pic>
      </p:grpSp>
      <p:sp>
        <p:nvSpPr>
          <p:cNvPr id="78" name="Google Shape;78;p10"/>
          <p:cNvSpPr/>
          <p:nvPr/>
        </p:nvSpPr>
        <p:spPr>
          <a:xfrm>
            <a:off x="0" y="2316481"/>
            <a:ext cx="16256003" cy="4476749"/>
          </a:xfrm>
          <a:prstGeom prst="rect">
            <a:avLst/>
          </a:prstGeom>
          <a:solidFill>
            <a:srgbClr val="56BF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pic>
        <p:nvPicPr>
          <p:cNvPr id="79" name="Google Shape;79;p10"/>
          <p:cNvPicPr preferRelativeResize="0"/>
          <p:nvPr/>
        </p:nvPicPr>
        <p:blipFill rotWithShape="1">
          <a:blip r:embed="rId4">
            <a:alphaModFix/>
          </a:blip>
          <a:srcRect/>
          <a:stretch/>
        </p:blipFill>
        <p:spPr>
          <a:xfrm>
            <a:off x="0" y="2302719"/>
            <a:ext cx="16255999" cy="4504271"/>
          </a:xfrm>
          <a:prstGeom prst="rect">
            <a:avLst/>
          </a:prstGeom>
          <a:noFill/>
          <a:ln>
            <a:noFill/>
          </a:ln>
        </p:spPr>
      </p:pic>
      <p:grpSp>
        <p:nvGrpSpPr>
          <p:cNvPr id="80" name="Google Shape;80;p10"/>
          <p:cNvGrpSpPr/>
          <p:nvPr/>
        </p:nvGrpSpPr>
        <p:grpSpPr>
          <a:xfrm>
            <a:off x="0" y="-7450"/>
            <a:ext cx="16256000" cy="130964"/>
            <a:chOff x="0" y="474414"/>
            <a:chExt cx="7908925" cy="61412"/>
          </a:xfrm>
        </p:grpSpPr>
        <p:sp>
          <p:nvSpPr>
            <p:cNvPr id="81" name="Google Shape;81;p10"/>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82" name="Google Shape;82;p10"/>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83" name="Google Shape;83;p10"/>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84" name="Google Shape;84;p10"/>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85" name="Google Shape;85;p10"/>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86" name="Google Shape;86;p10"/>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sp>
          <p:nvSpPr>
            <p:cNvPr id="87" name="Google Shape;87;p10"/>
            <p:cNvSpPr/>
            <p:nvPr/>
          </p:nvSpPr>
          <p:spPr>
            <a:xfrm>
              <a:off x="5972175" y="474414"/>
              <a:ext cx="1936750" cy="61412"/>
            </a:xfrm>
            <a:prstGeom prst="rect">
              <a:avLst/>
            </a:prstGeom>
            <a:solidFill>
              <a:srgbClr val="62ABCC"/>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sp>
        <p:nvSpPr>
          <p:cNvPr id="88" name="Google Shape;88;p10"/>
          <p:cNvSpPr txBox="1">
            <a:spLocks noGrp="1"/>
          </p:cNvSpPr>
          <p:nvPr>
            <p:ph type="body" idx="1"/>
          </p:nvPr>
        </p:nvSpPr>
        <p:spPr>
          <a:xfrm>
            <a:off x="926745" y="4047100"/>
            <a:ext cx="13152669" cy="535531"/>
          </a:xfrm>
          <a:prstGeom prst="rect">
            <a:avLst/>
          </a:prstGeom>
          <a:noFill/>
          <a:ln>
            <a:noFill/>
          </a:ln>
        </p:spPr>
        <p:txBody>
          <a:bodyPr spcFirstLastPara="1" wrap="square" lIns="91425" tIns="45700" rIns="91425" bIns="45700" anchor="ctr" anchorCtr="0">
            <a:noAutofit/>
          </a:bodyPr>
          <a:lstStyle>
            <a:lvl1pPr marL="457200" marR="0" lvl="0" indent="-228600" algn="l">
              <a:lnSpc>
                <a:spcPct val="90000"/>
              </a:lnSpc>
              <a:spcBef>
                <a:spcPts val="1284"/>
              </a:spcBef>
              <a:spcAft>
                <a:spcPts val="0"/>
              </a:spcAft>
              <a:buClr>
                <a:schemeClr val="lt1"/>
              </a:buClr>
              <a:buSzPts val="3200"/>
              <a:buFont typeface="Arial"/>
              <a:buNone/>
              <a:defRPr sz="3200" b="0">
                <a:solidFill>
                  <a:schemeClr val="lt1"/>
                </a:solidFill>
                <a:latin typeface="Open Sans ExtraBold"/>
                <a:ea typeface="Open Sans ExtraBold"/>
                <a:cs typeface="Open Sans ExtraBold"/>
                <a:sym typeface="Open Sans ExtraBold"/>
              </a:defRPr>
            </a:lvl1pPr>
            <a:lvl2pPr marL="914400" lvl="1" indent="-437451" algn="l">
              <a:lnSpc>
                <a:spcPct val="90000"/>
              </a:lnSpc>
              <a:spcBef>
                <a:spcPts val="667"/>
              </a:spcBef>
              <a:spcAft>
                <a:spcPts val="0"/>
              </a:spcAft>
              <a:buClr>
                <a:schemeClr val="dk1"/>
              </a:buClr>
              <a:buSzPts val="3289"/>
              <a:buChar char="o"/>
              <a:defRPr sz="4111"/>
            </a:lvl2pPr>
            <a:lvl3pPr marL="1371600" lvl="2" indent="-489648" algn="l">
              <a:lnSpc>
                <a:spcPct val="90000"/>
              </a:lnSpc>
              <a:spcBef>
                <a:spcPts val="667"/>
              </a:spcBef>
              <a:spcAft>
                <a:spcPts val="0"/>
              </a:spcAft>
              <a:buClr>
                <a:schemeClr val="dk1"/>
              </a:buClr>
              <a:buSzPts val="4111"/>
              <a:buChar char="•"/>
              <a:defRPr sz="4111"/>
            </a:lvl3pPr>
            <a:lvl4pPr marL="1828800" lvl="3" indent="-489648" algn="l">
              <a:lnSpc>
                <a:spcPct val="90000"/>
              </a:lnSpc>
              <a:spcBef>
                <a:spcPts val="667"/>
              </a:spcBef>
              <a:spcAft>
                <a:spcPts val="0"/>
              </a:spcAft>
              <a:buClr>
                <a:schemeClr val="dk1"/>
              </a:buClr>
              <a:buSzPts val="4111"/>
              <a:buChar char="•"/>
              <a:defRPr sz="4111"/>
            </a:lvl4pPr>
            <a:lvl5pPr marL="2286000" lvl="4" indent="-489648" algn="l">
              <a:lnSpc>
                <a:spcPct val="90000"/>
              </a:lnSpc>
              <a:spcBef>
                <a:spcPts val="667"/>
              </a:spcBef>
              <a:spcAft>
                <a:spcPts val="0"/>
              </a:spcAft>
              <a:buClr>
                <a:schemeClr val="dk1"/>
              </a:buClr>
              <a:buSzPts val="4111"/>
              <a:buChar char="•"/>
              <a:defRPr sz="4111"/>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9" name="Google Shape;89;p10"/>
          <p:cNvSpPr txBox="1">
            <a:spLocks noGrp="1"/>
          </p:cNvSpPr>
          <p:nvPr>
            <p:ph type="body" idx="2"/>
          </p:nvPr>
        </p:nvSpPr>
        <p:spPr>
          <a:xfrm>
            <a:off x="926742" y="4596749"/>
            <a:ext cx="13152670" cy="480131"/>
          </a:xfrm>
          <a:prstGeom prst="rect">
            <a:avLst/>
          </a:prstGeom>
          <a:noFill/>
          <a:ln>
            <a:noFill/>
          </a:ln>
        </p:spPr>
        <p:txBody>
          <a:bodyPr spcFirstLastPara="1" wrap="square" lIns="91425" tIns="45700" rIns="91425" bIns="45700" anchor="ctr" anchorCtr="0">
            <a:noAutofit/>
          </a:bodyPr>
          <a:lstStyle>
            <a:lvl1pPr marL="457200" marR="0" lvl="0" indent="-228600" algn="l">
              <a:lnSpc>
                <a:spcPct val="90000"/>
              </a:lnSpc>
              <a:spcBef>
                <a:spcPts val="1284"/>
              </a:spcBef>
              <a:spcAft>
                <a:spcPts val="0"/>
              </a:spcAft>
              <a:buClr>
                <a:srgbClr val="0F547B"/>
              </a:buClr>
              <a:buSzPts val="2800"/>
              <a:buFont typeface="Arial"/>
              <a:buNone/>
              <a:defRPr sz="2800" b="0">
                <a:solidFill>
                  <a:srgbClr val="0F547B"/>
                </a:solidFill>
                <a:latin typeface="Open Sans"/>
                <a:ea typeface="Open Sans"/>
                <a:cs typeface="Open Sans"/>
                <a:sym typeface="Open Sans"/>
              </a:defRPr>
            </a:lvl1pPr>
            <a:lvl2pPr marL="914400" lvl="1" indent="-437451" algn="l">
              <a:lnSpc>
                <a:spcPct val="90000"/>
              </a:lnSpc>
              <a:spcBef>
                <a:spcPts val="667"/>
              </a:spcBef>
              <a:spcAft>
                <a:spcPts val="0"/>
              </a:spcAft>
              <a:buClr>
                <a:schemeClr val="dk1"/>
              </a:buClr>
              <a:buSzPts val="3289"/>
              <a:buChar char="o"/>
              <a:defRPr sz="4111"/>
            </a:lvl2pPr>
            <a:lvl3pPr marL="1371600" lvl="2" indent="-489648" algn="l">
              <a:lnSpc>
                <a:spcPct val="90000"/>
              </a:lnSpc>
              <a:spcBef>
                <a:spcPts val="667"/>
              </a:spcBef>
              <a:spcAft>
                <a:spcPts val="0"/>
              </a:spcAft>
              <a:buClr>
                <a:schemeClr val="dk1"/>
              </a:buClr>
              <a:buSzPts val="4111"/>
              <a:buChar char="•"/>
              <a:defRPr sz="4111"/>
            </a:lvl3pPr>
            <a:lvl4pPr marL="1828800" lvl="3" indent="-489648" algn="l">
              <a:lnSpc>
                <a:spcPct val="90000"/>
              </a:lnSpc>
              <a:spcBef>
                <a:spcPts val="667"/>
              </a:spcBef>
              <a:spcAft>
                <a:spcPts val="0"/>
              </a:spcAft>
              <a:buClr>
                <a:schemeClr val="dk1"/>
              </a:buClr>
              <a:buSzPts val="4111"/>
              <a:buChar char="•"/>
              <a:defRPr sz="4111"/>
            </a:lvl4pPr>
            <a:lvl5pPr marL="2286000" lvl="4" indent="-489648" algn="l">
              <a:lnSpc>
                <a:spcPct val="90000"/>
              </a:lnSpc>
              <a:spcBef>
                <a:spcPts val="667"/>
              </a:spcBef>
              <a:spcAft>
                <a:spcPts val="0"/>
              </a:spcAft>
              <a:buClr>
                <a:schemeClr val="dk1"/>
              </a:buClr>
              <a:buSzPts val="4111"/>
              <a:buChar char="•"/>
              <a:defRPr sz="4111"/>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5800"/>
              <a:buFont typeface="Calibri"/>
              <a:buNone/>
              <a:defRPr sz="5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333"/>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70840" algn="l" rtl="0">
              <a:lnSpc>
                <a:spcPct val="90000"/>
              </a:lnSpc>
              <a:spcBef>
                <a:spcPts val="667"/>
              </a:spcBef>
              <a:spcAft>
                <a:spcPts val="0"/>
              </a:spcAft>
              <a:buClr>
                <a:schemeClr val="dk1"/>
              </a:buClr>
              <a:buSzPts val="2240"/>
              <a:buFont typeface="Courier New"/>
              <a:buChar char="o"/>
              <a:defRPr sz="28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3">
            <a:alphaModFix/>
          </a:blip>
          <a:srcRect/>
          <a:stretch/>
        </p:blipFill>
        <p:spPr>
          <a:xfrm>
            <a:off x="293511" y="0"/>
            <a:ext cx="15668981" cy="9144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13"/>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6" name="Google Shape;146;p13"/>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47" name="Google Shape;147;p13"/>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148" name="Google Shape;148;p13"/>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57" b="0" i="0" u="none" strike="noStrike" cap="none">
                <a:solidFill>
                  <a:schemeClr val="dk1"/>
                </a:solidFill>
                <a:latin typeface="Calibri"/>
                <a:ea typeface="Calibri"/>
                <a:cs typeface="Calibri"/>
                <a:sym typeface="Calibri"/>
              </a:defRPr>
            </a:lvl9pPr>
          </a:lstStyle>
          <a:p>
            <a:endParaRPr/>
          </a:p>
        </p:txBody>
      </p:sp>
      <p:sp>
        <p:nvSpPr>
          <p:cNvPr id="149" name="Google Shape;149;p13"/>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22.png"/><Relationship Id="rId4" Type="http://schemas.openxmlformats.org/officeDocument/2006/relationships/image" Target="../media/image44.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22.png"/><Relationship Id="rId4" Type="http://schemas.openxmlformats.org/officeDocument/2006/relationships/image" Target="../media/image45.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6.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40.png"/><Relationship Id="rId4" Type="http://schemas.openxmlformats.org/officeDocument/2006/relationships/image" Target="../media/image3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333"/>
              </a:spcBef>
              <a:spcAft>
                <a:spcPts val="0"/>
              </a:spcAft>
              <a:buSzPts val="2800"/>
              <a:buNone/>
            </a:pPr>
            <a:r>
              <a:rPr lang="en-US"/>
              <a:t>Data Science with Python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Steps 1 and 2: Understand the Dataset and Extract Its Features</a:t>
            </a:r>
            <a:endParaRPr/>
          </a:p>
        </p:txBody>
      </p:sp>
      <p:sp>
        <p:nvSpPr>
          <p:cNvPr id="593" name="Google Shape;593;p57"/>
          <p:cNvSpPr txBox="1">
            <a:spLocks noGrp="1"/>
          </p:cNvSpPr>
          <p:nvPr>
            <p:ph type="body" idx="4294967295"/>
          </p:nvPr>
        </p:nvSpPr>
        <p:spPr>
          <a:xfrm>
            <a:off x="0" y="1150938"/>
            <a:ext cx="14478001"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Let us look at a dataset and understand its features in terms of machine learning. </a:t>
            </a:r>
            <a:endParaRPr sz="2200">
              <a:solidFill>
                <a:srgbClr val="404040"/>
              </a:solidFill>
              <a:latin typeface="Open Sans"/>
              <a:ea typeface="Open Sans"/>
              <a:cs typeface="Open Sans"/>
              <a:sym typeface="Open Sans"/>
            </a:endParaRPr>
          </a:p>
        </p:txBody>
      </p:sp>
      <p:graphicFrame>
        <p:nvGraphicFramePr>
          <p:cNvPr id="594" name="Google Shape;594;p57"/>
          <p:cNvGraphicFramePr/>
          <p:nvPr/>
        </p:nvGraphicFramePr>
        <p:xfrm>
          <a:off x="3825753" y="2263555"/>
          <a:ext cx="8202125" cy="5499500"/>
        </p:xfrm>
        <a:graphic>
          <a:graphicData uri="http://schemas.openxmlformats.org/drawingml/2006/table">
            <a:tbl>
              <a:tblPr firstRow="1" bandRow="1">
                <a:noFill/>
                <a:tableStyleId>{1852D7AA-E233-4E5F-BD64-0DC66FBB09A5}</a:tableStyleId>
              </a:tblPr>
              <a:tblGrid>
                <a:gridCol w="2031625"/>
                <a:gridCol w="3474200"/>
                <a:gridCol w="2696300"/>
              </a:tblGrid>
              <a:tr h="85830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Education</a:t>
                      </a:r>
                      <a:endParaRPr sz="1400" u="none" strike="noStrike" cap="none">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(Yrs.)</a:t>
                      </a:r>
                      <a:endParaRPr sz="1400" u="none" strike="noStrike" cap="none"/>
                    </a:p>
                  </a:txBody>
                  <a:tcPr marL="91450" marR="91450" marT="45725" marB="45725" anchor="ctr">
                    <a:solidFill>
                      <a:srgbClr val="00B0F0"/>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Professional Training </a:t>
                      </a:r>
                      <a:endParaRPr sz="1400" u="none" strike="noStrike" cap="none">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(Yes/No)</a:t>
                      </a:r>
                      <a:endParaRPr sz="2400" u="none" strike="noStrike" cap="none">
                        <a:latin typeface="Open Sans"/>
                        <a:ea typeface="Open Sans"/>
                        <a:cs typeface="Open Sans"/>
                        <a:sym typeface="Open Sans"/>
                      </a:endParaRPr>
                    </a:p>
                  </a:txBody>
                  <a:tcPr marL="91450" marR="91450" marT="45725" marB="45725" anchor="ctr">
                    <a:solidFill>
                      <a:srgbClr val="00B0F0"/>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Hourly Rate</a:t>
                      </a:r>
                      <a:endParaRPr sz="1400" u="none" strike="noStrike" cap="none">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(USD)</a:t>
                      </a:r>
                      <a:endParaRPr sz="1400" u="none" strike="noStrike" cap="none"/>
                    </a:p>
                  </a:txBody>
                  <a:tcPr marL="91450" marR="91450" marT="45725" marB="45725" anchor="ctr">
                    <a:solidFill>
                      <a:srgbClr val="F4B081"/>
                    </a:solidFill>
                  </a:tcPr>
                </a:tc>
              </a:tr>
              <a:tr h="5801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16</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90</a:t>
                      </a:r>
                      <a:endParaRPr sz="1400" u="none" strike="noStrike" cap="none">
                        <a:latin typeface="Open Sans"/>
                        <a:ea typeface="Open Sans"/>
                        <a:cs typeface="Open Sans"/>
                        <a:sym typeface="Open Sans"/>
                      </a:endParaRPr>
                    </a:p>
                  </a:txBody>
                  <a:tcPr marL="91450" marR="91450" marT="45725" marB="45725"/>
                </a:tc>
              </a:tr>
              <a:tr h="5801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15</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0</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65</a:t>
                      </a:r>
                      <a:endParaRPr sz="1400" u="none" strike="noStrike" cap="none">
                        <a:latin typeface="Open Sans"/>
                        <a:ea typeface="Open Sans"/>
                        <a:cs typeface="Open Sans"/>
                        <a:sym typeface="Open Sans"/>
                      </a:endParaRPr>
                    </a:p>
                  </a:txBody>
                  <a:tcPr marL="91450" marR="91450" marT="45725" marB="45725"/>
                </a:tc>
              </a:tr>
              <a:tr h="5801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12</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70</a:t>
                      </a:r>
                      <a:endParaRPr sz="1400" u="none" strike="noStrike" cap="none">
                        <a:latin typeface="Open Sans"/>
                        <a:ea typeface="Open Sans"/>
                        <a:cs typeface="Open Sans"/>
                        <a:sym typeface="Open Sans"/>
                      </a:endParaRPr>
                    </a:p>
                  </a:txBody>
                  <a:tcPr marL="91450" marR="91450" marT="45725" marB="45725"/>
                </a:tc>
              </a:tr>
              <a:tr h="5801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18</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130</a:t>
                      </a:r>
                      <a:endParaRPr sz="1400" u="none" strike="noStrike" cap="none">
                        <a:latin typeface="Open Sans"/>
                        <a:ea typeface="Open Sans"/>
                        <a:cs typeface="Open Sans"/>
                        <a:sym typeface="Open Sans"/>
                      </a:endParaRPr>
                    </a:p>
                  </a:txBody>
                  <a:tcPr marL="91450" marR="91450" marT="45725" marB="45725"/>
                </a:tc>
              </a:tr>
              <a:tr h="5801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16</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0</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110</a:t>
                      </a:r>
                      <a:endParaRPr sz="1400" u="none" strike="noStrike" cap="none">
                        <a:latin typeface="Open Sans"/>
                        <a:ea typeface="Open Sans"/>
                        <a:cs typeface="Open Sans"/>
                        <a:sym typeface="Open Sans"/>
                      </a:endParaRPr>
                    </a:p>
                  </a:txBody>
                  <a:tcPr marL="91450" marR="91450" marT="45725" marB="45725"/>
                </a:tc>
              </a:tr>
              <a:tr h="5801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16</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100</a:t>
                      </a:r>
                      <a:endParaRPr sz="1400" u="none" strike="noStrike" cap="none">
                        <a:latin typeface="Open Sans"/>
                        <a:ea typeface="Open Sans"/>
                        <a:cs typeface="Open Sans"/>
                        <a:sym typeface="Open Sans"/>
                      </a:endParaRPr>
                    </a:p>
                  </a:txBody>
                  <a:tcPr marL="91450" marR="91450" marT="45725" marB="45725"/>
                </a:tc>
              </a:tr>
              <a:tr h="5801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15</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105</a:t>
                      </a:r>
                      <a:endParaRPr sz="1400" u="none" strike="noStrike" cap="none">
                        <a:latin typeface="Open Sans"/>
                        <a:ea typeface="Open Sans"/>
                        <a:cs typeface="Open Sans"/>
                        <a:sym typeface="Open Sans"/>
                      </a:endParaRPr>
                    </a:p>
                  </a:txBody>
                  <a:tcPr marL="91450" marR="91450" marT="45725" marB="45725"/>
                </a:tc>
              </a:tr>
              <a:tr h="580150">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31</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0</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70</a:t>
                      </a:r>
                      <a:endParaRPr sz="1400" u="none" strike="noStrike" cap="none">
                        <a:latin typeface="Open Sans"/>
                        <a:ea typeface="Open Sans"/>
                        <a:cs typeface="Open Sans"/>
                        <a:sym typeface="Open Sans"/>
                      </a:endParaRPr>
                    </a:p>
                  </a:txBody>
                  <a:tcPr marL="91450" marR="91450" marT="45725" marB="45725"/>
                </a:tc>
              </a:tr>
            </a:tbl>
          </a:graphicData>
        </a:graphic>
      </p:graphicFrame>
      <p:sp>
        <p:nvSpPr>
          <p:cNvPr id="595" name="Google Shape;595;p57"/>
          <p:cNvSpPr/>
          <p:nvPr/>
        </p:nvSpPr>
        <p:spPr>
          <a:xfrm>
            <a:off x="3240277" y="3153522"/>
            <a:ext cx="505842" cy="4607155"/>
          </a:xfrm>
          <a:prstGeom prst="leftBrace">
            <a:avLst>
              <a:gd name="adj1" fmla="val 8333"/>
              <a:gd name="adj2" fmla="val 48067"/>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dk1"/>
              </a:solidFill>
              <a:latin typeface="Open Sans"/>
              <a:ea typeface="Open Sans"/>
              <a:cs typeface="Open Sans"/>
              <a:sym typeface="Open Sans"/>
            </a:endParaRPr>
          </a:p>
        </p:txBody>
      </p:sp>
      <p:sp>
        <p:nvSpPr>
          <p:cNvPr id="596" name="Google Shape;596;p57"/>
          <p:cNvSpPr txBox="1"/>
          <p:nvPr/>
        </p:nvSpPr>
        <p:spPr>
          <a:xfrm>
            <a:off x="986589" y="5017477"/>
            <a:ext cx="2246480"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Observations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(records)</a:t>
            </a:r>
            <a:endParaRPr sz="1400" b="0" i="0" u="none" strike="noStrike" cap="none">
              <a:solidFill>
                <a:srgbClr val="000000"/>
              </a:solidFill>
              <a:latin typeface="Arial"/>
              <a:ea typeface="Arial"/>
              <a:cs typeface="Arial"/>
              <a:sym typeface="Arial"/>
            </a:endParaRPr>
          </a:p>
        </p:txBody>
      </p:sp>
      <p:sp>
        <p:nvSpPr>
          <p:cNvPr id="597" name="Google Shape;597;p57"/>
          <p:cNvSpPr txBox="1"/>
          <p:nvPr/>
        </p:nvSpPr>
        <p:spPr>
          <a:xfrm>
            <a:off x="1271362" y="1669855"/>
            <a:ext cx="1962649"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Features (attributes)</a:t>
            </a:r>
            <a:endParaRPr sz="1400" b="0" i="0" u="none" strike="noStrike" cap="none">
              <a:solidFill>
                <a:srgbClr val="000000"/>
              </a:solidFill>
              <a:latin typeface="Arial"/>
              <a:ea typeface="Arial"/>
              <a:cs typeface="Arial"/>
              <a:sym typeface="Arial"/>
            </a:endParaRPr>
          </a:p>
        </p:txBody>
      </p:sp>
      <p:sp>
        <p:nvSpPr>
          <p:cNvPr id="598" name="Google Shape;598;p57"/>
          <p:cNvSpPr txBox="1"/>
          <p:nvPr/>
        </p:nvSpPr>
        <p:spPr>
          <a:xfrm>
            <a:off x="12563382" y="1679767"/>
            <a:ext cx="2095190" cy="8309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Response (label)</a:t>
            </a:r>
            <a:endParaRPr sz="1400" b="0" i="0" u="none" strike="noStrike" cap="none">
              <a:solidFill>
                <a:srgbClr val="000000"/>
              </a:solidFill>
              <a:latin typeface="Arial"/>
              <a:ea typeface="Arial"/>
              <a:cs typeface="Arial"/>
              <a:sym typeface="Arial"/>
            </a:endParaRPr>
          </a:p>
        </p:txBody>
      </p:sp>
      <p:sp>
        <p:nvSpPr>
          <p:cNvPr id="599" name="Google Shape;599;p57"/>
          <p:cNvSpPr/>
          <p:nvPr/>
        </p:nvSpPr>
        <p:spPr>
          <a:xfrm rot="-5400000">
            <a:off x="6476684" y="5210591"/>
            <a:ext cx="241551" cy="5468220"/>
          </a:xfrm>
          <a:prstGeom prst="leftBrace">
            <a:avLst>
              <a:gd name="adj1" fmla="val 8333"/>
              <a:gd name="adj2" fmla="val 5000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dk1"/>
              </a:solidFill>
              <a:latin typeface="Open Sans"/>
              <a:ea typeface="Open Sans"/>
              <a:cs typeface="Open Sans"/>
              <a:sym typeface="Open Sans"/>
            </a:endParaRPr>
          </a:p>
        </p:txBody>
      </p:sp>
      <p:sp>
        <p:nvSpPr>
          <p:cNvPr id="600" name="Google Shape;600;p57"/>
          <p:cNvSpPr txBox="1"/>
          <p:nvPr/>
        </p:nvSpPr>
        <p:spPr>
          <a:xfrm>
            <a:off x="4649585" y="8236938"/>
            <a:ext cx="3448225"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Predictors</a:t>
            </a:r>
            <a:endParaRPr sz="1400" b="0" i="0" u="none" strike="noStrike" cap="none">
              <a:solidFill>
                <a:srgbClr val="000000"/>
              </a:solidFill>
              <a:latin typeface="Arial"/>
              <a:ea typeface="Arial"/>
              <a:cs typeface="Arial"/>
              <a:sym typeface="Arial"/>
            </a:endParaRPr>
          </a:p>
        </p:txBody>
      </p:sp>
      <p:cxnSp>
        <p:nvCxnSpPr>
          <p:cNvPr id="601" name="Google Shape;601;p57"/>
          <p:cNvCxnSpPr/>
          <p:nvPr/>
        </p:nvCxnSpPr>
        <p:spPr>
          <a:xfrm>
            <a:off x="3350299" y="1977702"/>
            <a:ext cx="1731600" cy="287400"/>
          </a:xfrm>
          <a:prstGeom prst="bentConnector2">
            <a:avLst/>
          </a:prstGeom>
          <a:noFill/>
          <a:ln w="9525" cap="flat" cmpd="sng">
            <a:solidFill>
              <a:schemeClr val="accent2"/>
            </a:solidFill>
            <a:prstDash val="solid"/>
            <a:miter lim="800000"/>
            <a:headEnd type="none" w="sm" len="sm"/>
            <a:tailEnd type="triangle" w="med" len="med"/>
          </a:ln>
        </p:spPr>
      </p:cxnSp>
      <p:cxnSp>
        <p:nvCxnSpPr>
          <p:cNvPr id="602" name="Google Shape;602;p57"/>
          <p:cNvCxnSpPr/>
          <p:nvPr/>
        </p:nvCxnSpPr>
        <p:spPr>
          <a:xfrm>
            <a:off x="3247794" y="1977702"/>
            <a:ext cx="4386600" cy="285900"/>
          </a:xfrm>
          <a:prstGeom prst="bentConnector2">
            <a:avLst/>
          </a:prstGeom>
          <a:noFill/>
          <a:ln w="9525" cap="flat" cmpd="sng">
            <a:solidFill>
              <a:schemeClr val="accent2"/>
            </a:solidFill>
            <a:prstDash val="solid"/>
            <a:miter lim="800000"/>
            <a:headEnd type="none" w="sm" len="sm"/>
            <a:tailEnd type="triangle" w="med" len="med"/>
          </a:ln>
        </p:spPr>
      </p:cxnSp>
      <p:cxnSp>
        <p:nvCxnSpPr>
          <p:cNvPr id="603" name="Google Shape;603;p57"/>
          <p:cNvCxnSpPr/>
          <p:nvPr/>
        </p:nvCxnSpPr>
        <p:spPr>
          <a:xfrm flipH="1">
            <a:off x="10718525" y="1975974"/>
            <a:ext cx="2194500" cy="274200"/>
          </a:xfrm>
          <a:prstGeom prst="bentConnector2">
            <a:avLst/>
          </a:prstGeom>
          <a:noFill/>
          <a:ln w="9525" cap="flat" cmpd="sng">
            <a:solidFill>
              <a:schemeClr val="accent2"/>
            </a:solidFill>
            <a:prstDash val="solid"/>
            <a:miter lim="800000"/>
            <a:headEnd type="none" w="sm" len="sm"/>
            <a:tailEnd type="triangle" w="med" len="med"/>
          </a:ln>
        </p:spPr>
      </p:cxnSp>
      <p:pic>
        <p:nvPicPr>
          <p:cNvPr id="604" name="Google Shape;604;p57"/>
          <p:cNvPicPr preferRelativeResize="0"/>
          <p:nvPr/>
        </p:nvPicPr>
        <p:blipFill rotWithShape="1">
          <a:blip r:embed="rId3">
            <a:alphaModFix/>
          </a:blip>
          <a:srcRect/>
          <a:stretch/>
        </p:blipFill>
        <p:spPr>
          <a:xfrm>
            <a:off x="-296067" y="506872"/>
            <a:ext cx="16816873" cy="6241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Steps 3 and 4: Identify the Problem Type and Learning Model</a:t>
            </a:r>
            <a:endParaRPr/>
          </a:p>
        </p:txBody>
      </p:sp>
      <p:sp>
        <p:nvSpPr>
          <p:cNvPr id="611" name="Google Shape;611;p58"/>
          <p:cNvSpPr txBox="1">
            <a:spLocks noGrp="1"/>
          </p:cNvSpPr>
          <p:nvPr>
            <p:ph type="body" idx="4294967295"/>
          </p:nvPr>
        </p:nvSpPr>
        <p:spPr>
          <a:xfrm>
            <a:off x="1771275" y="1150938"/>
            <a:ext cx="13161819"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Machine learning can either be supervised or unsupervised. The problem type should be selected based on the type of learning model.</a:t>
            </a:r>
            <a:endParaRPr sz="2200">
              <a:solidFill>
                <a:schemeClr val="dk1"/>
              </a:solidFill>
              <a:latin typeface="Open Sans"/>
              <a:ea typeface="Open Sans"/>
              <a:cs typeface="Open Sans"/>
              <a:sym typeface="Open Sans"/>
            </a:endParaRPr>
          </a:p>
        </p:txBody>
      </p:sp>
      <p:sp>
        <p:nvSpPr>
          <p:cNvPr id="612" name="Google Shape;612;p58"/>
          <p:cNvSpPr/>
          <p:nvPr/>
        </p:nvSpPr>
        <p:spPr>
          <a:xfrm>
            <a:off x="588506" y="2965954"/>
            <a:ext cx="15446596" cy="5472852"/>
          </a:xfrm>
          <a:prstGeom prst="roundRect">
            <a:avLst>
              <a:gd name="adj" fmla="val 1432"/>
            </a:avLst>
          </a:prstGeom>
          <a:noFill/>
          <a:ln w="381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a:ea typeface="Open Sans"/>
              <a:cs typeface="Open Sans"/>
              <a:sym typeface="Open Sans"/>
            </a:endParaRPr>
          </a:p>
        </p:txBody>
      </p:sp>
      <p:grpSp>
        <p:nvGrpSpPr>
          <p:cNvPr id="613" name="Google Shape;613;p58"/>
          <p:cNvGrpSpPr/>
          <p:nvPr/>
        </p:nvGrpSpPr>
        <p:grpSpPr>
          <a:xfrm>
            <a:off x="521904" y="2225521"/>
            <a:ext cx="3449659" cy="701988"/>
            <a:chOff x="0" y="1397962"/>
            <a:chExt cx="3754239" cy="1609622"/>
          </a:xfrm>
        </p:grpSpPr>
        <p:sp>
          <p:nvSpPr>
            <p:cNvPr id="614" name="Google Shape;614;p58"/>
            <p:cNvSpPr/>
            <p:nvPr/>
          </p:nvSpPr>
          <p:spPr>
            <a:xfrm>
              <a:off x="0" y="1397962"/>
              <a:ext cx="3754239" cy="1609622"/>
            </a:xfrm>
            <a:prstGeom prst="round2SameRect">
              <a:avLst>
                <a:gd name="adj1" fmla="val 16670"/>
                <a:gd name="adj2" fmla="val 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58"/>
            <p:cNvSpPr/>
            <p:nvPr/>
          </p:nvSpPr>
          <p:spPr>
            <a:xfrm>
              <a:off x="69598" y="1495272"/>
              <a:ext cx="3615043" cy="1355862"/>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Concept</a:t>
              </a:r>
              <a:endParaRPr sz="1400" b="0" i="0" u="none" strike="noStrike" cap="none">
                <a:solidFill>
                  <a:srgbClr val="000000"/>
                </a:solidFill>
                <a:latin typeface="Arial"/>
                <a:ea typeface="Arial"/>
                <a:cs typeface="Arial"/>
                <a:sym typeface="Arial"/>
              </a:endParaRPr>
            </a:p>
          </p:txBody>
        </p:sp>
      </p:grpSp>
      <p:grpSp>
        <p:nvGrpSpPr>
          <p:cNvPr id="616" name="Google Shape;616;p58"/>
          <p:cNvGrpSpPr/>
          <p:nvPr/>
        </p:nvGrpSpPr>
        <p:grpSpPr>
          <a:xfrm>
            <a:off x="3964842" y="2225521"/>
            <a:ext cx="3449659" cy="701988"/>
            <a:chOff x="0" y="1397962"/>
            <a:chExt cx="3754239" cy="1609622"/>
          </a:xfrm>
        </p:grpSpPr>
        <p:sp>
          <p:nvSpPr>
            <p:cNvPr id="617" name="Google Shape;617;p58"/>
            <p:cNvSpPr/>
            <p:nvPr/>
          </p:nvSpPr>
          <p:spPr>
            <a:xfrm>
              <a:off x="0" y="1397962"/>
              <a:ext cx="3754239" cy="1609622"/>
            </a:xfrm>
            <a:prstGeom prst="round2SameRect">
              <a:avLst>
                <a:gd name="adj1" fmla="val 16670"/>
                <a:gd name="adj2" fmla="val 0"/>
              </a:avLst>
            </a:prstGeom>
            <a:solidFill>
              <a:srgbClr val="AEAB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58"/>
            <p:cNvSpPr/>
            <p:nvPr/>
          </p:nvSpPr>
          <p:spPr>
            <a:xfrm>
              <a:off x="69598" y="1495272"/>
              <a:ext cx="3615043" cy="1355862"/>
            </a:xfrm>
            <a:prstGeom prst="rect">
              <a:avLst/>
            </a:prstGeom>
            <a:solidFill>
              <a:srgbClr val="AEABAB"/>
            </a:solid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Problem Types</a:t>
              </a:r>
              <a:endParaRPr sz="1400" b="0" i="0" u="none" strike="noStrike" cap="none">
                <a:solidFill>
                  <a:srgbClr val="000000"/>
                </a:solidFill>
                <a:latin typeface="Arial"/>
                <a:ea typeface="Arial"/>
                <a:cs typeface="Arial"/>
                <a:sym typeface="Arial"/>
              </a:endParaRPr>
            </a:p>
          </p:txBody>
        </p:sp>
      </p:grpSp>
      <p:sp>
        <p:nvSpPr>
          <p:cNvPr id="619" name="Google Shape;619;p58"/>
          <p:cNvSpPr txBox="1"/>
          <p:nvPr/>
        </p:nvSpPr>
        <p:spPr>
          <a:xfrm>
            <a:off x="2930296" y="3080194"/>
            <a:ext cx="3199692" cy="26292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Supervised Learning</a:t>
            </a:r>
            <a:endParaRPr sz="2200" b="0" i="0" u="none" strike="noStrike" cap="none">
              <a:solidFill>
                <a:srgbClr val="000000"/>
              </a:solidFill>
              <a:latin typeface="Open Sans"/>
              <a:ea typeface="Open Sans"/>
              <a:cs typeface="Open Sans"/>
              <a:sym typeface="Open Sans"/>
            </a:endParaRPr>
          </a:p>
        </p:txBody>
      </p:sp>
      <p:sp>
        <p:nvSpPr>
          <p:cNvPr id="620" name="Google Shape;620;p58"/>
          <p:cNvSpPr txBox="1"/>
          <p:nvPr/>
        </p:nvSpPr>
        <p:spPr>
          <a:xfrm>
            <a:off x="10773641" y="3082815"/>
            <a:ext cx="3437465" cy="47354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Unsupervised Learning</a:t>
            </a:r>
            <a:endParaRPr sz="2200" b="0" i="0" u="none" strike="noStrike" cap="none">
              <a:solidFill>
                <a:srgbClr val="000000"/>
              </a:solidFill>
              <a:latin typeface="Open Sans"/>
              <a:ea typeface="Open Sans"/>
              <a:cs typeface="Open Sans"/>
              <a:sym typeface="Open Sans"/>
            </a:endParaRPr>
          </a:p>
        </p:txBody>
      </p:sp>
      <p:sp>
        <p:nvSpPr>
          <p:cNvPr id="621" name="Google Shape;621;p58"/>
          <p:cNvSpPr txBox="1"/>
          <p:nvPr/>
        </p:nvSpPr>
        <p:spPr>
          <a:xfrm>
            <a:off x="585856" y="3713670"/>
            <a:ext cx="7580432" cy="3170099"/>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200" b="0" i="0" u="none" strike="noStrike" cap="none">
                <a:solidFill>
                  <a:schemeClr val="dk1"/>
                </a:solidFill>
                <a:latin typeface="Open Sans"/>
                <a:ea typeface="Open Sans"/>
                <a:cs typeface="Open Sans"/>
                <a:sym typeface="Open Sans"/>
              </a:rPr>
              <a:t>In supervised learning, the dataset used to train a model should have observations, features, and responses. The model is trained to predict the “right” response for a given set of data points.</a:t>
            </a:r>
            <a:endParaRPr sz="2200" b="0" i="0" u="none" strike="noStrike" cap="none">
              <a:solidFill>
                <a:srgbClr val="000000"/>
              </a:solidFill>
              <a:latin typeface="Open Sans"/>
              <a:ea typeface="Open Sans"/>
              <a:cs typeface="Open Sans"/>
              <a:sym typeface="Open Sans"/>
            </a:endParaRPr>
          </a:p>
          <a:p>
            <a:pPr marL="342900" marR="0" lvl="0" indent="-215900" algn="l" rtl="0">
              <a:lnSpc>
                <a:spcPct val="100000"/>
              </a:lnSpc>
              <a:spcBef>
                <a:spcPts val="0"/>
              </a:spcBef>
              <a:spcAft>
                <a:spcPts val="0"/>
              </a:spcAft>
              <a:buClr>
                <a:schemeClr val="dk1"/>
              </a:buClr>
              <a:buSzPts val="2000"/>
              <a:buFont typeface="Arial"/>
              <a:buNone/>
            </a:pPr>
            <a:endParaRPr sz="2200" b="0" i="0" u="none" strike="noStrike" cap="none">
              <a:solidFill>
                <a:schemeClr val="dk1"/>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dk1"/>
              </a:buClr>
              <a:buSzPts val="2000"/>
              <a:buFont typeface="Arial"/>
              <a:buChar char="•"/>
            </a:pPr>
            <a:r>
              <a:rPr lang="en-US" sz="2200" b="0" i="0" u="none" strike="noStrike" cap="none">
                <a:solidFill>
                  <a:schemeClr val="dk1"/>
                </a:solidFill>
                <a:latin typeface="Open Sans"/>
                <a:ea typeface="Open Sans"/>
                <a:cs typeface="Open Sans"/>
                <a:sym typeface="Open Sans"/>
              </a:rPr>
              <a:t>Supervised learning models are used to predict an outcome.</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dk1"/>
              </a:buClr>
              <a:buSzPts val="2000"/>
              <a:buFont typeface="Arial"/>
              <a:buChar char="•"/>
            </a:pPr>
            <a:r>
              <a:rPr lang="en-US" sz="2200" b="0" i="0" u="none" strike="noStrike" cap="none">
                <a:solidFill>
                  <a:schemeClr val="dk1"/>
                </a:solidFill>
                <a:latin typeface="Open Sans"/>
                <a:ea typeface="Open Sans"/>
                <a:cs typeface="Open Sans"/>
                <a:sym typeface="Open Sans"/>
              </a:rPr>
              <a:t>The goal of this model is to “generalize” a dataset so that the “general rule” can be applied to new data as well.</a:t>
            </a:r>
            <a:endParaRPr sz="2200" b="0" i="0" u="none" strike="noStrike" cap="none">
              <a:solidFill>
                <a:srgbClr val="000000"/>
              </a:solidFill>
              <a:latin typeface="Open Sans"/>
              <a:ea typeface="Open Sans"/>
              <a:cs typeface="Open Sans"/>
              <a:sym typeface="Open Sans"/>
            </a:endParaRPr>
          </a:p>
        </p:txBody>
      </p:sp>
      <p:sp>
        <p:nvSpPr>
          <p:cNvPr id="622" name="Google Shape;622;p58"/>
          <p:cNvSpPr txBox="1"/>
          <p:nvPr/>
        </p:nvSpPr>
        <p:spPr>
          <a:xfrm>
            <a:off x="8461611" y="3713670"/>
            <a:ext cx="7580432" cy="255454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200" b="0" i="0" u="none" strike="noStrike" cap="none">
                <a:solidFill>
                  <a:schemeClr val="dk1"/>
                </a:solidFill>
                <a:latin typeface="Open Sans"/>
                <a:ea typeface="Open Sans"/>
                <a:cs typeface="Open Sans"/>
                <a:sym typeface="Open Sans"/>
              </a:rPr>
              <a:t>In unsupervised learning, the response or the outcome of the data is not known. </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dk1"/>
              </a:buClr>
              <a:buSzPts val="2000"/>
              <a:buFont typeface="Arial"/>
              <a:buChar char="•"/>
            </a:pPr>
            <a:r>
              <a:rPr lang="en-US" sz="2200" b="0" i="0" u="none" strike="noStrike" cap="none">
                <a:solidFill>
                  <a:schemeClr val="dk1"/>
                </a:solidFill>
                <a:latin typeface="Open Sans"/>
                <a:ea typeface="Open Sans"/>
                <a:cs typeface="Open Sans"/>
                <a:sym typeface="Open Sans"/>
              </a:rPr>
              <a:t>Unsupervised learning models are used to identify and visualize patterns in data by grouping similar types of data.</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342900" marR="0" lvl="0" indent="-342900" algn="l" rtl="0">
              <a:lnSpc>
                <a:spcPct val="100000"/>
              </a:lnSpc>
              <a:spcBef>
                <a:spcPts val="0"/>
              </a:spcBef>
              <a:spcAft>
                <a:spcPts val="0"/>
              </a:spcAft>
              <a:buClr>
                <a:schemeClr val="dk1"/>
              </a:buClr>
              <a:buSzPts val="2000"/>
              <a:buFont typeface="Arial"/>
              <a:buChar char="•"/>
            </a:pPr>
            <a:r>
              <a:rPr lang="en-US" sz="2200" b="0" i="0" u="none" strike="noStrike" cap="none">
                <a:solidFill>
                  <a:schemeClr val="dk1"/>
                </a:solidFill>
                <a:latin typeface="Open Sans"/>
                <a:ea typeface="Open Sans"/>
                <a:cs typeface="Open Sans"/>
                <a:sym typeface="Open Sans"/>
              </a:rPr>
              <a:t>The goal of this model is to “represent” data in a way that meaningful information can be extracted.</a:t>
            </a:r>
            <a:endParaRPr sz="2200" b="0" i="0" u="none" strike="noStrike" cap="none">
              <a:solidFill>
                <a:srgbClr val="000000"/>
              </a:solidFill>
              <a:latin typeface="Open Sans"/>
              <a:ea typeface="Open Sans"/>
              <a:cs typeface="Open Sans"/>
              <a:sym typeface="Open Sans"/>
            </a:endParaRPr>
          </a:p>
        </p:txBody>
      </p:sp>
      <p:grpSp>
        <p:nvGrpSpPr>
          <p:cNvPr id="623" name="Google Shape;623;p58"/>
          <p:cNvGrpSpPr/>
          <p:nvPr/>
        </p:nvGrpSpPr>
        <p:grpSpPr>
          <a:xfrm>
            <a:off x="7420199" y="2225188"/>
            <a:ext cx="3449659" cy="701988"/>
            <a:chOff x="0" y="1397962"/>
            <a:chExt cx="3754239" cy="1609622"/>
          </a:xfrm>
        </p:grpSpPr>
        <p:sp>
          <p:nvSpPr>
            <p:cNvPr id="624" name="Google Shape;624;p58"/>
            <p:cNvSpPr/>
            <p:nvPr/>
          </p:nvSpPr>
          <p:spPr>
            <a:xfrm>
              <a:off x="0" y="1397962"/>
              <a:ext cx="3754239" cy="1609622"/>
            </a:xfrm>
            <a:prstGeom prst="round2SameRect">
              <a:avLst>
                <a:gd name="adj1" fmla="val 16670"/>
                <a:gd name="adj2" fmla="val 0"/>
              </a:avLst>
            </a:prstGeom>
            <a:solidFill>
              <a:srgbClr val="AEAB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8"/>
            <p:cNvSpPr/>
            <p:nvPr/>
          </p:nvSpPr>
          <p:spPr>
            <a:xfrm>
              <a:off x="69598" y="1495272"/>
              <a:ext cx="3615043" cy="1355862"/>
            </a:xfrm>
            <a:prstGeom prst="rect">
              <a:avLst/>
            </a:prstGeom>
            <a:solidFill>
              <a:srgbClr val="AEABAB"/>
            </a:solid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Example</a:t>
              </a:r>
              <a:endParaRPr sz="1400" b="0" i="0" u="none" strike="noStrike" cap="none">
                <a:solidFill>
                  <a:srgbClr val="000000"/>
                </a:solidFill>
                <a:latin typeface="Arial"/>
                <a:ea typeface="Arial"/>
                <a:cs typeface="Arial"/>
                <a:sym typeface="Arial"/>
              </a:endParaRPr>
            </a:p>
          </p:txBody>
        </p:sp>
      </p:grpSp>
      <p:cxnSp>
        <p:nvCxnSpPr>
          <p:cNvPr id="626" name="Google Shape;626;p58"/>
          <p:cNvCxnSpPr/>
          <p:nvPr/>
        </p:nvCxnSpPr>
        <p:spPr>
          <a:xfrm flipH="1">
            <a:off x="8341525" y="3279715"/>
            <a:ext cx="7243" cy="4782337"/>
          </a:xfrm>
          <a:prstGeom prst="straightConnector1">
            <a:avLst/>
          </a:prstGeom>
          <a:noFill/>
          <a:ln w="9525" cap="flat" cmpd="sng">
            <a:solidFill>
              <a:schemeClr val="accent1"/>
            </a:solidFill>
            <a:prstDash val="solid"/>
            <a:miter lim="800000"/>
            <a:headEnd type="none" w="sm" len="sm"/>
            <a:tailEnd type="none" w="sm" len="sm"/>
          </a:ln>
        </p:spPr>
      </p:cxnSp>
      <p:pic>
        <p:nvPicPr>
          <p:cNvPr id="627" name="Google Shape;627;p58"/>
          <p:cNvPicPr preferRelativeResize="0"/>
          <p:nvPr/>
        </p:nvPicPr>
        <p:blipFill rotWithShape="1">
          <a:blip r:embed="rId3">
            <a:alphaModFix/>
          </a:blip>
          <a:srcRect/>
          <a:stretch/>
        </p:blipFill>
        <p:spPr>
          <a:xfrm>
            <a:off x="-212815" y="506872"/>
            <a:ext cx="16650368" cy="6241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Steps 3 and 4: Identify the Problem Type and Learning Model</a:t>
            </a:r>
            <a:endParaRPr/>
          </a:p>
        </p:txBody>
      </p:sp>
      <p:sp>
        <p:nvSpPr>
          <p:cNvPr id="634" name="Google Shape;634;p59"/>
          <p:cNvSpPr txBox="1">
            <a:spLocks noGrp="1"/>
          </p:cNvSpPr>
          <p:nvPr>
            <p:ph type="body" idx="4294967295"/>
          </p:nvPr>
        </p:nvSpPr>
        <p:spPr>
          <a:xfrm>
            <a:off x="824566" y="1170075"/>
            <a:ext cx="14478001"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Data can either be continuous or categorical. Based on whether it is supervised or unsupervised learning, the problem type will differ.</a:t>
            </a:r>
            <a:endParaRPr sz="2200">
              <a:solidFill>
                <a:srgbClr val="404040"/>
              </a:solidFill>
              <a:latin typeface="Open Sans"/>
              <a:ea typeface="Open Sans"/>
              <a:cs typeface="Open Sans"/>
              <a:sym typeface="Open Sans"/>
            </a:endParaRPr>
          </a:p>
        </p:txBody>
      </p:sp>
      <p:grpSp>
        <p:nvGrpSpPr>
          <p:cNvPr id="635" name="Google Shape;635;p59"/>
          <p:cNvGrpSpPr/>
          <p:nvPr/>
        </p:nvGrpSpPr>
        <p:grpSpPr>
          <a:xfrm>
            <a:off x="985287" y="4422978"/>
            <a:ext cx="5122282" cy="3337770"/>
            <a:chOff x="1491354" y="3321198"/>
            <a:chExt cx="5122282" cy="4153800"/>
          </a:xfrm>
        </p:grpSpPr>
        <p:sp>
          <p:nvSpPr>
            <p:cNvPr id="636" name="Google Shape;636;p59"/>
            <p:cNvSpPr/>
            <p:nvPr/>
          </p:nvSpPr>
          <p:spPr>
            <a:xfrm>
              <a:off x="4021666" y="4353329"/>
              <a:ext cx="1385374" cy="480873"/>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chemeClr val="accent2"/>
              </a:solidFill>
              <a:prstDash val="solid"/>
              <a:miter lim="800000"/>
              <a:headEnd type="none" w="sm" len="sm"/>
              <a:tailEnd type="none" w="sm" len="sm"/>
            </a:ln>
          </p:spPr>
        </p:sp>
        <p:sp>
          <p:nvSpPr>
            <p:cNvPr id="637" name="Google Shape;637;p59"/>
            <p:cNvSpPr/>
            <p:nvPr/>
          </p:nvSpPr>
          <p:spPr>
            <a:xfrm>
              <a:off x="2461334" y="5934085"/>
              <a:ext cx="348670" cy="480873"/>
            </a:xfrm>
            <a:prstGeom prst="downArrow">
              <a:avLst>
                <a:gd name="adj1" fmla="val 50000"/>
                <a:gd name="adj2" fmla="val 50000"/>
              </a:avLst>
            </a:prstGeom>
            <a:solidFill>
              <a:srgbClr val="A8D08C"/>
            </a:solidFill>
            <a:ln w="12700" cap="flat" cmpd="sng">
              <a:solidFill>
                <a:srgbClr val="A8D08C"/>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59"/>
            <p:cNvSpPr/>
            <p:nvPr/>
          </p:nvSpPr>
          <p:spPr>
            <a:xfrm>
              <a:off x="2636291" y="4353329"/>
              <a:ext cx="1385374" cy="480873"/>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chemeClr val="accent2"/>
              </a:solidFill>
              <a:prstDash val="solid"/>
              <a:miter lim="800000"/>
              <a:headEnd type="none" w="sm" len="sm"/>
              <a:tailEnd type="none" w="sm" len="sm"/>
            </a:ln>
          </p:spPr>
        </p:sp>
        <p:sp>
          <p:nvSpPr>
            <p:cNvPr id="639" name="Google Shape;639;p59"/>
            <p:cNvSpPr/>
            <p:nvPr/>
          </p:nvSpPr>
          <p:spPr>
            <a:xfrm>
              <a:off x="2970043" y="3321198"/>
              <a:ext cx="2103244" cy="1051622"/>
            </a:xfrm>
            <a:prstGeom prst="ellipse">
              <a:avLst/>
            </a:prstGeom>
            <a:solidFill>
              <a:srgbClr val="F4B081"/>
            </a:solidFill>
            <a:ln w="12700" cap="flat" cmpd="sng">
              <a:solidFill>
                <a:schemeClr val="lt1"/>
              </a:solidFill>
              <a:prstDash val="solid"/>
              <a:miter lim="800000"/>
              <a:headEnd type="none" w="sm" len="sm"/>
              <a:tailEnd type="none" w="sm" len="sm"/>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Data</a:t>
              </a:r>
              <a:endParaRPr sz="1400" b="0" i="0" u="none" strike="noStrike" cap="none">
                <a:solidFill>
                  <a:srgbClr val="000000"/>
                </a:solidFill>
                <a:latin typeface="Arial"/>
                <a:ea typeface="Arial"/>
                <a:cs typeface="Arial"/>
                <a:sym typeface="Arial"/>
              </a:endParaRPr>
            </a:p>
          </p:txBody>
        </p:sp>
        <p:sp>
          <p:nvSpPr>
            <p:cNvPr id="640" name="Google Shape;640;p59"/>
            <p:cNvSpPr/>
            <p:nvPr/>
          </p:nvSpPr>
          <p:spPr>
            <a:xfrm>
              <a:off x="1584047" y="4817829"/>
              <a:ext cx="2103244" cy="1051622"/>
            </a:xfrm>
            <a:prstGeom prst="ellipse">
              <a:avLst/>
            </a:prstGeom>
            <a:solidFill>
              <a:srgbClr val="F4B081"/>
            </a:solidFill>
            <a:ln w="12700" cap="flat" cmpd="sng">
              <a:solidFill>
                <a:schemeClr val="lt1"/>
              </a:solidFill>
              <a:prstDash val="solid"/>
              <a:miter lim="800000"/>
              <a:headEnd type="none" w="sm" len="sm"/>
              <a:tailEnd type="none" w="sm" len="sm"/>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Continuous </a:t>
              </a:r>
              <a:endParaRPr sz="1400" b="0" i="0" u="none" strike="noStrike" cap="none">
                <a:solidFill>
                  <a:srgbClr val="000000"/>
                </a:solidFill>
                <a:latin typeface="Arial"/>
                <a:ea typeface="Arial"/>
                <a:cs typeface="Arial"/>
                <a:sym typeface="Arial"/>
              </a:endParaRPr>
            </a:p>
          </p:txBody>
        </p:sp>
        <p:sp>
          <p:nvSpPr>
            <p:cNvPr id="641" name="Google Shape;641;p59"/>
            <p:cNvSpPr/>
            <p:nvPr/>
          </p:nvSpPr>
          <p:spPr>
            <a:xfrm>
              <a:off x="1491354" y="6460014"/>
              <a:ext cx="2313432" cy="1014984"/>
            </a:xfrm>
            <a:custGeom>
              <a:avLst/>
              <a:gdLst/>
              <a:ahLst/>
              <a:cxnLst/>
              <a:rect l="l" t="t" r="r" b="b"/>
              <a:pathLst>
                <a:path w="2289875" h="1144937" extrusionOk="0">
                  <a:moveTo>
                    <a:pt x="0" y="0"/>
                  </a:moveTo>
                  <a:lnTo>
                    <a:pt x="2289875" y="0"/>
                  </a:lnTo>
                  <a:lnTo>
                    <a:pt x="2289875" y="1144937"/>
                  </a:lnTo>
                  <a:lnTo>
                    <a:pt x="0" y="1144937"/>
                  </a:lnTo>
                  <a:lnTo>
                    <a:pt x="0" y="0"/>
                  </a:lnTo>
                  <a:close/>
                </a:path>
              </a:pathLst>
            </a:custGeom>
            <a:solidFill>
              <a:srgbClr val="A8D08C"/>
            </a:solidFill>
            <a:ln w="12700" cap="flat" cmpd="sng">
              <a:solidFill>
                <a:schemeClr val="lt1"/>
              </a:solidFill>
              <a:prstDash val="solid"/>
              <a:miter lim="800000"/>
              <a:headEnd type="none" w="sm" len="sm"/>
              <a:tailEnd type="none" w="sm" len="sm"/>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Regression</a:t>
              </a:r>
              <a:endParaRPr sz="1400" b="0" i="0" u="none" strike="noStrike" cap="none">
                <a:solidFill>
                  <a:srgbClr val="000000"/>
                </a:solidFill>
                <a:latin typeface="Arial"/>
                <a:ea typeface="Arial"/>
                <a:cs typeface="Arial"/>
                <a:sym typeface="Arial"/>
              </a:endParaRPr>
            </a:p>
          </p:txBody>
        </p:sp>
        <p:sp>
          <p:nvSpPr>
            <p:cNvPr id="642" name="Google Shape;642;p59"/>
            <p:cNvSpPr/>
            <p:nvPr/>
          </p:nvSpPr>
          <p:spPr>
            <a:xfrm>
              <a:off x="4376404" y="4834204"/>
              <a:ext cx="2103244" cy="1051622"/>
            </a:xfrm>
            <a:prstGeom prst="ellipse">
              <a:avLst/>
            </a:prstGeom>
            <a:solidFill>
              <a:srgbClr val="F4B081"/>
            </a:solidFill>
            <a:ln w="12700" cap="flat" cmpd="sng">
              <a:solidFill>
                <a:schemeClr val="lt1"/>
              </a:solidFill>
              <a:prstDash val="solid"/>
              <a:miter lim="800000"/>
              <a:headEnd type="none" w="sm" len="sm"/>
              <a:tailEnd type="none" w="sm" len="sm"/>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Categorical</a:t>
              </a:r>
              <a:endParaRPr sz="1400" b="0" i="0" u="none" strike="noStrike" cap="none">
                <a:solidFill>
                  <a:srgbClr val="000000"/>
                </a:solidFill>
                <a:latin typeface="Arial"/>
                <a:ea typeface="Arial"/>
                <a:cs typeface="Arial"/>
                <a:sym typeface="Arial"/>
              </a:endParaRPr>
            </a:p>
          </p:txBody>
        </p:sp>
        <p:sp>
          <p:nvSpPr>
            <p:cNvPr id="643" name="Google Shape;643;p59"/>
            <p:cNvSpPr/>
            <p:nvPr/>
          </p:nvSpPr>
          <p:spPr>
            <a:xfrm>
              <a:off x="4300204" y="6460014"/>
              <a:ext cx="2313432" cy="1014984"/>
            </a:xfrm>
            <a:custGeom>
              <a:avLst/>
              <a:gdLst/>
              <a:ahLst/>
              <a:cxnLst/>
              <a:rect l="l" t="t" r="r" b="b"/>
              <a:pathLst>
                <a:path w="2289875" h="1144937" extrusionOk="0">
                  <a:moveTo>
                    <a:pt x="0" y="0"/>
                  </a:moveTo>
                  <a:lnTo>
                    <a:pt x="2289875" y="0"/>
                  </a:lnTo>
                  <a:lnTo>
                    <a:pt x="2289875" y="1144937"/>
                  </a:lnTo>
                  <a:lnTo>
                    <a:pt x="0" y="1144937"/>
                  </a:lnTo>
                  <a:lnTo>
                    <a:pt x="0" y="0"/>
                  </a:lnTo>
                  <a:close/>
                </a:path>
              </a:pathLst>
            </a:custGeom>
            <a:solidFill>
              <a:srgbClr val="A8D08C"/>
            </a:solidFill>
            <a:ln w="12700" cap="flat" cmpd="sng">
              <a:solidFill>
                <a:schemeClr val="lt1"/>
              </a:solidFill>
              <a:prstDash val="solid"/>
              <a:miter lim="800000"/>
              <a:headEnd type="none" w="sm" len="sm"/>
              <a:tailEnd type="none" w="sm" len="sm"/>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Classification</a:t>
              </a:r>
              <a:endParaRPr sz="1400" b="0" i="0" u="none" strike="noStrike" cap="none">
                <a:solidFill>
                  <a:srgbClr val="000000"/>
                </a:solidFill>
                <a:latin typeface="Arial"/>
                <a:ea typeface="Arial"/>
                <a:cs typeface="Arial"/>
                <a:sym typeface="Arial"/>
              </a:endParaRPr>
            </a:p>
          </p:txBody>
        </p:sp>
        <p:sp>
          <p:nvSpPr>
            <p:cNvPr id="644" name="Google Shape;644;p59"/>
            <p:cNvSpPr/>
            <p:nvPr/>
          </p:nvSpPr>
          <p:spPr>
            <a:xfrm>
              <a:off x="5253691" y="5934085"/>
              <a:ext cx="348670" cy="480873"/>
            </a:xfrm>
            <a:prstGeom prst="downArrow">
              <a:avLst>
                <a:gd name="adj1" fmla="val 50000"/>
                <a:gd name="adj2" fmla="val 50000"/>
              </a:avLst>
            </a:prstGeom>
            <a:solidFill>
              <a:srgbClr val="A8D08C"/>
            </a:solidFill>
            <a:ln w="12700" cap="flat" cmpd="sng">
              <a:solidFill>
                <a:srgbClr val="A8D08C"/>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5" name="Google Shape;645;p59"/>
          <p:cNvSpPr/>
          <p:nvPr/>
        </p:nvSpPr>
        <p:spPr>
          <a:xfrm flipH="1">
            <a:off x="6341216" y="4422978"/>
            <a:ext cx="92301" cy="2077146"/>
          </a:xfrm>
          <a:prstGeom prst="leftBrace">
            <a:avLst>
              <a:gd name="adj1" fmla="val 8333"/>
              <a:gd name="adj2" fmla="val 48067"/>
            </a:avLst>
          </a:prstGeom>
          <a:noFill/>
          <a:ln w="28575"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dk1"/>
              </a:solidFill>
              <a:latin typeface="Open Sans"/>
              <a:ea typeface="Open Sans"/>
              <a:cs typeface="Open Sans"/>
              <a:sym typeface="Open Sans"/>
            </a:endParaRPr>
          </a:p>
        </p:txBody>
      </p:sp>
      <p:sp>
        <p:nvSpPr>
          <p:cNvPr id="646" name="Google Shape;646;p59"/>
          <p:cNvSpPr txBox="1"/>
          <p:nvPr/>
        </p:nvSpPr>
        <p:spPr>
          <a:xfrm>
            <a:off x="6575727" y="5191503"/>
            <a:ext cx="1594579"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Data Type</a:t>
            </a:r>
            <a:endParaRPr sz="1400" b="0" i="0" u="none" strike="noStrike" cap="none">
              <a:solidFill>
                <a:srgbClr val="000000"/>
              </a:solidFill>
              <a:latin typeface="Arial"/>
              <a:ea typeface="Arial"/>
              <a:cs typeface="Arial"/>
              <a:sym typeface="Arial"/>
            </a:endParaRPr>
          </a:p>
        </p:txBody>
      </p:sp>
      <p:sp>
        <p:nvSpPr>
          <p:cNvPr id="647" name="Google Shape;647;p59"/>
          <p:cNvSpPr/>
          <p:nvPr/>
        </p:nvSpPr>
        <p:spPr>
          <a:xfrm flipH="1">
            <a:off x="6324023" y="6945162"/>
            <a:ext cx="166640" cy="815586"/>
          </a:xfrm>
          <a:prstGeom prst="leftBrace">
            <a:avLst>
              <a:gd name="adj1" fmla="val 8333"/>
              <a:gd name="adj2" fmla="val 48067"/>
            </a:avLst>
          </a:prstGeom>
          <a:noFill/>
          <a:ln w="28575" cap="flat" cmpd="sng">
            <a:solidFill>
              <a:srgbClr val="A8D08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dk1"/>
              </a:solidFill>
              <a:latin typeface="Open Sans"/>
              <a:ea typeface="Open Sans"/>
              <a:cs typeface="Open Sans"/>
              <a:sym typeface="Open Sans"/>
            </a:endParaRPr>
          </a:p>
        </p:txBody>
      </p:sp>
      <p:sp>
        <p:nvSpPr>
          <p:cNvPr id="648" name="Google Shape;648;p59"/>
          <p:cNvSpPr txBox="1"/>
          <p:nvPr/>
        </p:nvSpPr>
        <p:spPr>
          <a:xfrm>
            <a:off x="6575727" y="6994384"/>
            <a:ext cx="1594579"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Problem Type</a:t>
            </a:r>
            <a:endParaRPr sz="1400" b="0" i="0" u="none" strike="noStrike" cap="none">
              <a:solidFill>
                <a:srgbClr val="000000"/>
              </a:solidFill>
              <a:latin typeface="Arial"/>
              <a:ea typeface="Arial"/>
              <a:cs typeface="Arial"/>
              <a:sym typeface="Arial"/>
            </a:endParaRPr>
          </a:p>
        </p:txBody>
      </p:sp>
      <p:grpSp>
        <p:nvGrpSpPr>
          <p:cNvPr id="649" name="Google Shape;649;p59"/>
          <p:cNvGrpSpPr/>
          <p:nvPr/>
        </p:nvGrpSpPr>
        <p:grpSpPr>
          <a:xfrm>
            <a:off x="8661918" y="4400549"/>
            <a:ext cx="5100098" cy="3333881"/>
            <a:chOff x="1500803" y="3321198"/>
            <a:chExt cx="5100098" cy="4148960"/>
          </a:xfrm>
        </p:grpSpPr>
        <p:sp>
          <p:nvSpPr>
            <p:cNvPr id="650" name="Google Shape;650;p59"/>
            <p:cNvSpPr/>
            <p:nvPr/>
          </p:nvSpPr>
          <p:spPr>
            <a:xfrm>
              <a:off x="4021666" y="4353329"/>
              <a:ext cx="1385374" cy="480873"/>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chemeClr val="accent2"/>
              </a:solidFill>
              <a:prstDash val="solid"/>
              <a:miter lim="800000"/>
              <a:headEnd type="none" w="sm" len="sm"/>
              <a:tailEnd type="none" w="sm" len="sm"/>
            </a:ln>
          </p:spPr>
        </p:sp>
        <p:sp>
          <p:nvSpPr>
            <p:cNvPr id="651" name="Google Shape;651;p59"/>
            <p:cNvSpPr/>
            <p:nvPr/>
          </p:nvSpPr>
          <p:spPr>
            <a:xfrm>
              <a:off x="2461334" y="5934085"/>
              <a:ext cx="348670" cy="480873"/>
            </a:xfrm>
            <a:prstGeom prst="downArrow">
              <a:avLst>
                <a:gd name="adj1" fmla="val 50000"/>
                <a:gd name="adj2" fmla="val 50000"/>
              </a:avLst>
            </a:prstGeom>
            <a:solidFill>
              <a:srgbClr val="FFD966"/>
            </a:solidFill>
            <a:ln w="12700" cap="flat" cmpd="sng">
              <a:solidFill>
                <a:srgbClr val="FFD966"/>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9"/>
            <p:cNvSpPr/>
            <p:nvPr/>
          </p:nvSpPr>
          <p:spPr>
            <a:xfrm>
              <a:off x="2636291" y="4353329"/>
              <a:ext cx="1385374" cy="480873"/>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chemeClr val="accent2"/>
              </a:solidFill>
              <a:prstDash val="solid"/>
              <a:miter lim="800000"/>
              <a:headEnd type="none" w="sm" len="sm"/>
              <a:tailEnd type="none" w="sm" len="sm"/>
            </a:ln>
          </p:spPr>
        </p:sp>
        <p:sp>
          <p:nvSpPr>
            <p:cNvPr id="653" name="Google Shape;653;p59"/>
            <p:cNvSpPr/>
            <p:nvPr/>
          </p:nvSpPr>
          <p:spPr>
            <a:xfrm>
              <a:off x="2970043" y="3321198"/>
              <a:ext cx="2103244" cy="1051622"/>
            </a:xfrm>
            <a:prstGeom prst="ellipse">
              <a:avLst/>
            </a:prstGeom>
            <a:solidFill>
              <a:srgbClr val="F4B081"/>
            </a:solidFill>
            <a:ln w="12700" cap="flat" cmpd="sng">
              <a:solidFill>
                <a:schemeClr val="lt1"/>
              </a:solidFill>
              <a:prstDash val="solid"/>
              <a:miter lim="800000"/>
              <a:headEnd type="none" w="sm" len="sm"/>
              <a:tailEnd type="none" w="sm" len="sm"/>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Data</a:t>
              </a:r>
              <a:endParaRPr sz="1400" b="0" i="0" u="none" strike="noStrike" cap="none">
                <a:solidFill>
                  <a:srgbClr val="000000"/>
                </a:solidFill>
                <a:latin typeface="Arial"/>
                <a:ea typeface="Arial"/>
                <a:cs typeface="Arial"/>
                <a:sym typeface="Arial"/>
              </a:endParaRPr>
            </a:p>
          </p:txBody>
        </p:sp>
        <p:sp>
          <p:nvSpPr>
            <p:cNvPr id="654" name="Google Shape;654;p59"/>
            <p:cNvSpPr/>
            <p:nvPr/>
          </p:nvSpPr>
          <p:spPr>
            <a:xfrm>
              <a:off x="1584047" y="4817829"/>
              <a:ext cx="2103244" cy="1051622"/>
            </a:xfrm>
            <a:prstGeom prst="ellipse">
              <a:avLst/>
            </a:prstGeom>
            <a:solidFill>
              <a:srgbClr val="F4B081"/>
            </a:solidFill>
            <a:ln w="12700" cap="flat" cmpd="sng">
              <a:solidFill>
                <a:schemeClr val="lt1"/>
              </a:solidFill>
              <a:prstDash val="solid"/>
              <a:miter lim="800000"/>
              <a:headEnd type="none" w="sm" len="sm"/>
              <a:tailEnd type="none" w="sm" len="sm"/>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Continuous </a:t>
              </a:r>
              <a:endParaRPr sz="1400" b="0" i="0" u="none" strike="noStrike" cap="none">
                <a:solidFill>
                  <a:srgbClr val="000000"/>
                </a:solidFill>
                <a:latin typeface="Arial"/>
                <a:ea typeface="Arial"/>
                <a:cs typeface="Arial"/>
                <a:sym typeface="Arial"/>
              </a:endParaRPr>
            </a:p>
          </p:txBody>
        </p:sp>
        <p:sp>
          <p:nvSpPr>
            <p:cNvPr id="655" name="Google Shape;655;p59"/>
            <p:cNvSpPr/>
            <p:nvPr/>
          </p:nvSpPr>
          <p:spPr>
            <a:xfrm>
              <a:off x="1500803" y="6460015"/>
              <a:ext cx="2310298" cy="1010143"/>
            </a:xfrm>
            <a:custGeom>
              <a:avLst/>
              <a:gdLst/>
              <a:ahLst/>
              <a:cxnLst/>
              <a:rect l="l" t="t" r="r" b="b"/>
              <a:pathLst>
                <a:path w="2289875" h="1144937" extrusionOk="0">
                  <a:moveTo>
                    <a:pt x="0" y="0"/>
                  </a:moveTo>
                  <a:lnTo>
                    <a:pt x="2289875" y="0"/>
                  </a:lnTo>
                  <a:lnTo>
                    <a:pt x="2289875" y="1144937"/>
                  </a:lnTo>
                  <a:lnTo>
                    <a:pt x="0" y="1144937"/>
                  </a:lnTo>
                  <a:lnTo>
                    <a:pt x="0" y="0"/>
                  </a:lnTo>
                  <a:close/>
                </a:path>
              </a:pathLst>
            </a:custGeom>
            <a:solidFill>
              <a:srgbClr val="FFD966"/>
            </a:solidFill>
            <a:ln w="12700" cap="flat" cmpd="sng">
              <a:solidFill>
                <a:schemeClr val="lt1"/>
              </a:solidFill>
              <a:prstDash val="solid"/>
              <a:miter lim="800000"/>
              <a:headEnd type="none" w="sm" len="sm"/>
              <a:tailEnd type="none" w="sm" len="sm"/>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Dimensionality reduction</a:t>
              </a:r>
              <a:endParaRPr sz="1400" b="0" i="0" u="none" strike="noStrike" cap="none">
                <a:solidFill>
                  <a:srgbClr val="000000"/>
                </a:solidFill>
                <a:latin typeface="Arial"/>
                <a:ea typeface="Arial"/>
                <a:cs typeface="Arial"/>
                <a:sym typeface="Arial"/>
              </a:endParaRPr>
            </a:p>
          </p:txBody>
        </p:sp>
        <p:sp>
          <p:nvSpPr>
            <p:cNvPr id="656" name="Google Shape;656;p59"/>
            <p:cNvSpPr/>
            <p:nvPr/>
          </p:nvSpPr>
          <p:spPr>
            <a:xfrm>
              <a:off x="4376404" y="4834204"/>
              <a:ext cx="2103244" cy="1051622"/>
            </a:xfrm>
            <a:prstGeom prst="ellipse">
              <a:avLst/>
            </a:prstGeom>
            <a:solidFill>
              <a:srgbClr val="F4B081"/>
            </a:solidFill>
            <a:ln w="12700" cap="flat" cmpd="sng">
              <a:solidFill>
                <a:schemeClr val="lt1"/>
              </a:solidFill>
              <a:prstDash val="solid"/>
              <a:miter lim="800000"/>
              <a:headEnd type="none" w="sm" len="sm"/>
              <a:tailEnd type="none" w="sm" len="sm"/>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Categorical</a:t>
              </a:r>
              <a:endParaRPr sz="1400" b="0" i="0" u="none" strike="noStrike" cap="none">
                <a:solidFill>
                  <a:srgbClr val="000000"/>
                </a:solidFill>
                <a:latin typeface="Arial"/>
                <a:ea typeface="Arial"/>
                <a:cs typeface="Arial"/>
                <a:sym typeface="Arial"/>
              </a:endParaRPr>
            </a:p>
          </p:txBody>
        </p:sp>
        <p:sp>
          <p:nvSpPr>
            <p:cNvPr id="657" name="Google Shape;657;p59"/>
            <p:cNvSpPr/>
            <p:nvPr/>
          </p:nvSpPr>
          <p:spPr>
            <a:xfrm>
              <a:off x="4290603" y="6460015"/>
              <a:ext cx="2310298" cy="1010143"/>
            </a:xfrm>
            <a:custGeom>
              <a:avLst/>
              <a:gdLst/>
              <a:ahLst/>
              <a:cxnLst/>
              <a:rect l="l" t="t" r="r" b="b"/>
              <a:pathLst>
                <a:path w="2289875" h="1144937" extrusionOk="0">
                  <a:moveTo>
                    <a:pt x="0" y="0"/>
                  </a:moveTo>
                  <a:lnTo>
                    <a:pt x="2289875" y="0"/>
                  </a:lnTo>
                  <a:lnTo>
                    <a:pt x="2289875" y="1144937"/>
                  </a:lnTo>
                  <a:lnTo>
                    <a:pt x="0" y="1144937"/>
                  </a:lnTo>
                  <a:lnTo>
                    <a:pt x="0" y="0"/>
                  </a:lnTo>
                  <a:close/>
                </a:path>
              </a:pathLst>
            </a:custGeom>
            <a:solidFill>
              <a:srgbClr val="FFD966"/>
            </a:solidFill>
            <a:ln w="12700" cap="flat" cmpd="sng">
              <a:solidFill>
                <a:schemeClr val="lt1"/>
              </a:solidFill>
              <a:prstDash val="solid"/>
              <a:miter lim="800000"/>
              <a:headEnd type="none" w="sm" len="sm"/>
              <a:tailEnd type="none" w="sm" len="sm"/>
            </a:ln>
          </p:spPr>
          <p:txBody>
            <a:bodyPr spcFirstLastPara="1" wrap="square" lIns="20950" tIns="20950" rIns="20950" bIns="209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Clustering</a:t>
              </a:r>
              <a:endParaRPr sz="1400" b="0" i="0" u="none" strike="noStrike" cap="none">
                <a:solidFill>
                  <a:srgbClr val="000000"/>
                </a:solidFill>
                <a:latin typeface="Arial"/>
                <a:ea typeface="Arial"/>
                <a:cs typeface="Arial"/>
                <a:sym typeface="Arial"/>
              </a:endParaRPr>
            </a:p>
          </p:txBody>
        </p:sp>
        <p:sp>
          <p:nvSpPr>
            <p:cNvPr id="658" name="Google Shape;658;p59"/>
            <p:cNvSpPr/>
            <p:nvPr/>
          </p:nvSpPr>
          <p:spPr>
            <a:xfrm>
              <a:off x="5253691" y="5934085"/>
              <a:ext cx="348670" cy="480873"/>
            </a:xfrm>
            <a:prstGeom prst="downArrow">
              <a:avLst>
                <a:gd name="adj1" fmla="val 50000"/>
                <a:gd name="adj2" fmla="val 50000"/>
              </a:avLst>
            </a:prstGeom>
            <a:solidFill>
              <a:srgbClr val="FFD966"/>
            </a:solidFill>
            <a:ln w="12700" cap="flat" cmpd="sng">
              <a:solidFill>
                <a:srgbClr val="FFD966"/>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9" name="Google Shape;659;p59"/>
          <p:cNvSpPr/>
          <p:nvPr/>
        </p:nvSpPr>
        <p:spPr>
          <a:xfrm flipH="1">
            <a:off x="14141747" y="4422978"/>
            <a:ext cx="92301" cy="2077146"/>
          </a:xfrm>
          <a:prstGeom prst="leftBrace">
            <a:avLst>
              <a:gd name="adj1" fmla="val 8333"/>
              <a:gd name="adj2" fmla="val 48067"/>
            </a:avLst>
          </a:prstGeom>
          <a:noFill/>
          <a:ln w="28575" cap="flat" cmpd="sng">
            <a:solidFill>
              <a:srgbClr val="F4B08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dk1"/>
              </a:solidFill>
              <a:latin typeface="Open Sans"/>
              <a:ea typeface="Open Sans"/>
              <a:cs typeface="Open Sans"/>
              <a:sym typeface="Open Sans"/>
            </a:endParaRPr>
          </a:p>
        </p:txBody>
      </p:sp>
      <p:sp>
        <p:nvSpPr>
          <p:cNvPr id="660" name="Google Shape;660;p59"/>
          <p:cNvSpPr txBox="1"/>
          <p:nvPr/>
        </p:nvSpPr>
        <p:spPr>
          <a:xfrm>
            <a:off x="14376259" y="5191503"/>
            <a:ext cx="1594579"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Data Type</a:t>
            </a:r>
            <a:endParaRPr sz="1400" b="0" i="0" u="none" strike="noStrike" cap="none">
              <a:solidFill>
                <a:srgbClr val="000000"/>
              </a:solidFill>
              <a:latin typeface="Arial"/>
              <a:ea typeface="Arial"/>
              <a:cs typeface="Arial"/>
              <a:sym typeface="Arial"/>
            </a:endParaRPr>
          </a:p>
        </p:txBody>
      </p:sp>
      <p:sp>
        <p:nvSpPr>
          <p:cNvPr id="661" name="Google Shape;661;p59"/>
          <p:cNvSpPr/>
          <p:nvPr/>
        </p:nvSpPr>
        <p:spPr>
          <a:xfrm flipH="1">
            <a:off x="14124555" y="6945162"/>
            <a:ext cx="166640" cy="815586"/>
          </a:xfrm>
          <a:prstGeom prst="leftBrace">
            <a:avLst>
              <a:gd name="adj1" fmla="val 8333"/>
              <a:gd name="adj2" fmla="val 48067"/>
            </a:avLst>
          </a:prstGeom>
          <a:noFill/>
          <a:ln w="28575"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dk1"/>
              </a:solidFill>
              <a:latin typeface="Open Sans"/>
              <a:ea typeface="Open Sans"/>
              <a:cs typeface="Open Sans"/>
              <a:sym typeface="Open Sans"/>
            </a:endParaRPr>
          </a:p>
        </p:txBody>
      </p:sp>
      <p:sp>
        <p:nvSpPr>
          <p:cNvPr id="662" name="Google Shape;662;p59"/>
          <p:cNvSpPr txBox="1"/>
          <p:nvPr/>
        </p:nvSpPr>
        <p:spPr>
          <a:xfrm>
            <a:off x="14376259" y="6994384"/>
            <a:ext cx="1594579"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Problem Type</a:t>
            </a:r>
            <a:endParaRPr sz="1400" b="0" i="0" u="none" strike="noStrike" cap="none">
              <a:solidFill>
                <a:srgbClr val="000000"/>
              </a:solidFill>
              <a:latin typeface="Arial"/>
              <a:ea typeface="Arial"/>
              <a:cs typeface="Arial"/>
              <a:sym typeface="Arial"/>
            </a:endParaRPr>
          </a:p>
        </p:txBody>
      </p:sp>
      <p:sp>
        <p:nvSpPr>
          <p:cNvPr id="663" name="Google Shape;663;p59"/>
          <p:cNvSpPr/>
          <p:nvPr/>
        </p:nvSpPr>
        <p:spPr>
          <a:xfrm>
            <a:off x="491391" y="2965954"/>
            <a:ext cx="15601062" cy="5472852"/>
          </a:xfrm>
          <a:prstGeom prst="roundRect">
            <a:avLst>
              <a:gd name="adj" fmla="val 1432"/>
            </a:avLst>
          </a:prstGeom>
          <a:noFill/>
          <a:ln w="381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a:ea typeface="Open Sans"/>
              <a:cs typeface="Open Sans"/>
              <a:sym typeface="Open Sans"/>
            </a:endParaRPr>
          </a:p>
        </p:txBody>
      </p:sp>
      <p:sp>
        <p:nvSpPr>
          <p:cNvPr id="664" name="Google Shape;664;p59"/>
          <p:cNvSpPr txBox="1"/>
          <p:nvPr/>
        </p:nvSpPr>
        <p:spPr>
          <a:xfrm>
            <a:off x="2870658" y="3080194"/>
            <a:ext cx="279759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Supervised Learning</a:t>
            </a:r>
            <a:endParaRPr sz="1400" b="0" i="0" u="none" strike="noStrike" cap="none">
              <a:solidFill>
                <a:srgbClr val="000000"/>
              </a:solidFill>
              <a:latin typeface="Arial"/>
              <a:ea typeface="Arial"/>
              <a:cs typeface="Arial"/>
              <a:sym typeface="Arial"/>
            </a:endParaRPr>
          </a:p>
        </p:txBody>
      </p:sp>
      <p:sp>
        <p:nvSpPr>
          <p:cNvPr id="665" name="Google Shape;665;p59"/>
          <p:cNvSpPr txBox="1"/>
          <p:nvPr/>
        </p:nvSpPr>
        <p:spPr>
          <a:xfrm>
            <a:off x="10714004" y="3082815"/>
            <a:ext cx="316691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Unsupervised Learning</a:t>
            </a:r>
            <a:endParaRPr sz="1400" b="0" i="0" u="none" strike="noStrike" cap="none">
              <a:solidFill>
                <a:srgbClr val="000000"/>
              </a:solidFill>
              <a:latin typeface="Arial"/>
              <a:ea typeface="Arial"/>
              <a:cs typeface="Arial"/>
              <a:sym typeface="Arial"/>
            </a:endParaRPr>
          </a:p>
        </p:txBody>
      </p:sp>
      <p:grpSp>
        <p:nvGrpSpPr>
          <p:cNvPr id="666" name="Google Shape;666;p59"/>
          <p:cNvGrpSpPr/>
          <p:nvPr/>
        </p:nvGrpSpPr>
        <p:grpSpPr>
          <a:xfrm>
            <a:off x="462266" y="2225521"/>
            <a:ext cx="3449659" cy="701988"/>
            <a:chOff x="0" y="1397962"/>
            <a:chExt cx="3754239" cy="1609622"/>
          </a:xfrm>
        </p:grpSpPr>
        <p:sp>
          <p:nvSpPr>
            <p:cNvPr id="667" name="Google Shape;667;p59"/>
            <p:cNvSpPr/>
            <p:nvPr/>
          </p:nvSpPr>
          <p:spPr>
            <a:xfrm>
              <a:off x="0" y="1397962"/>
              <a:ext cx="3754239" cy="1609622"/>
            </a:xfrm>
            <a:prstGeom prst="round2SameRect">
              <a:avLst>
                <a:gd name="adj1" fmla="val 16670"/>
                <a:gd name="adj2" fmla="val 0"/>
              </a:avLst>
            </a:prstGeom>
            <a:solidFill>
              <a:srgbClr val="AEAB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9"/>
            <p:cNvSpPr/>
            <p:nvPr/>
          </p:nvSpPr>
          <p:spPr>
            <a:xfrm>
              <a:off x="69598" y="1495272"/>
              <a:ext cx="3615043" cy="1355862"/>
            </a:xfrm>
            <a:prstGeom prst="rect">
              <a:avLst/>
            </a:prstGeom>
            <a:solidFill>
              <a:srgbClr val="AEABAB"/>
            </a:solid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Concept</a:t>
              </a:r>
              <a:endParaRPr sz="1400" b="0" i="0" u="none" strike="noStrike" cap="none">
                <a:solidFill>
                  <a:srgbClr val="000000"/>
                </a:solidFill>
                <a:latin typeface="Arial"/>
                <a:ea typeface="Arial"/>
                <a:cs typeface="Arial"/>
                <a:sym typeface="Arial"/>
              </a:endParaRPr>
            </a:p>
          </p:txBody>
        </p:sp>
      </p:grpSp>
      <p:grpSp>
        <p:nvGrpSpPr>
          <p:cNvPr id="669" name="Google Shape;669;p59"/>
          <p:cNvGrpSpPr/>
          <p:nvPr/>
        </p:nvGrpSpPr>
        <p:grpSpPr>
          <a:xfrm>
            <a:off x="3905204" y="2225521"/>
            <a:ext cx="3449659" cy="701988"/>
            <a:chOff x="0" y="1397962"/>
            <a:chExt cx="3754239" cy="1609622"/>
          </a:xfrm>
        </p:grpSpPr>
        <p:sp>
          <p:nvSpPr>
            <p:cNvPr id="670" name="Google Shape;670;p59"/>
            <p:cNvSpPr/>
            <p:nvPr/>
          </p:nvSpPr>
          <p:spPr>
            <a:xfrm>
              <a:off x="0" y="1397962"/>
              <a:ext cx="3754239" cy="1609622"/>
            </a:xfrm>
            <a:prstGeom prst="round2SameRect">
              <a:avLst>
                <a:gd name="adj1" fmla="val 16670"/>
                <a:gd name="adj2" fmla="val 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9"/>
            <p:cNvSpPr/>
            <p:nvPr/>
          </p:nvSpPr>
          <p:spPr>
            <a:xfrm>
              <a:off x="69598" y="1495272"/>
              <a:ext cx="3615043" cy="1355862"/>
            </a:xfrm>
            <a:prstGeom prst="rect">
              <a:avLst/>
            </a:prstGeom>
            <a:solidFill>
              <a:schemeClr val="accent1"/>
            </a:solid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Problem Types</a:t>
              </a:r>
              <a:endParaRPr sz="1400" b="0" i="0" u="none" strike="noStrike" cap="none">
                <a:solidFill>
                  <a:srgbClr val="000000"/>
                </a:solidFill>
                <a:latin typeface="Arial"/>
                <a:ea typeface="Arial"/>
                <a:cs typeface="Arial"/>
                <a:sym typeface="Arial"/>
              </a:endParaRPr>
            </a:p>
          </p:txBody>
        </p:sp>
      </p:grpSp>
      <p:grpSp>
        <p:nvGrpSpPr>
          <p:cNvPr id="672" name="Google Shape;672;p59"/>
          <p:cNvGrpSpPr/>
          <p:nvPr/>
        </p:nvGrpSpPr>
        <p:grpSpPr>
          <a:xfrm>
            <a:off x="7360561" y="2225188"/>
            <a:ext cx="3449659" cy="701988"/>
            <a:chOff x="0" y="1397962"/>
            <a:chExt cx="3754239" cy="1609622"/>
          </a:xfrm>
        </p:grpSpPr>
        <p:sp>
          <p:nvSpPr>
            <p:cNvPr id="673" name="Google Shape;673;p59"/>
            <p:cNvSpPr/>
            <p:nvPr/>
          </p:nvSpPr>
          <p:spPr>
            <a:xfrm>
              <a:off x="0" y="1397962"/>
              <a:ext cx="3754239" cy="1609622"/>
            </a:xfrm>
            <a:prstGeom prst="round2SameRect">
              <a:avLst>
                <a:gd name="adj1" fmla="val 16670"/>
                <a:gd name="adj2" fmla="val 0"/>
              </a:avLst>
            </a:prstGeom>
            <a:solidFill>
              <a:srgbClr val="AEAB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9"/>
            <p:cNvSpPr/>
            <p:nvPr/>
          </p:nvSpPr>
          <p:spPr>
            <a:xfrm>
              <a:off x="69598" y="1495272"/>
              <a:ext cx="3615043" cy="1355862"/>
            </a:xfrm>
            <a:prstGeom prst="rect">
              <a:avLst/>
            </a:prstGeom>
            <a:solidFill>
              <a:srgbClr val="AEABAB"/>
            </a:solid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Example</a:t>
              </a:r>
              <a:endParaRPr sz="1400" b="0" i="0" u="none" strike="noStrike" cap="none">
                <a:solidFill>
                  <a:srgbClr val="000000"/>
                </a:solidFill>
                <a:latin typeface="Arial"/>
                <a:ea typeface="Arial"/>
                <a:cs typeface="Arial"/>
                <a:sym typeface="Arial"/>
              </a:endParaRPr>
            </a:p>
          </p:txBody>
        </p:sp>
      </p:grpSp>
      <p:cxnSp>
        <p:nvCxnSpPr>
          <p:cNvPr id="675" name="Google Shape;675;p59"/>
          <p:cNvCxnSpPr/>
          <p:nvPr/>
        </p:nvCxnSpPr>
        <p:spPr>
          <a:xfrm flipH="1">
            <a:off x="8281887" y="3279715"/>
            <a:ext cx="7243" cy="4782337"/>
          </a:xfrm>
          <a:prstGeom prst="straightConnector1">
            <a:avLst/>
          </a:prstGeom>
          <a:noFill/>
          <a:ln w="9525" cap="flat" cmpd="sng">
            <a:solidFill>
              <a:schemeClr val="accent1"/>
            </a:solidFill>
            <a:prstDash val="solid"/>
            <a:miter lim="800000"/>
            <a:headEnd type="none" w="sm" len="sm"/>
            <a:tailEnd type="none" w="sm" len="sm"/>
          </a:ln>
        </p:spPr>
      </p:cxnSp>
      <p:pic>
        <p:nvPicPr>
          <p:cNvPr id="676" name="Google Shape;676;p59"/>
          <p:cNvPicPr preferRelativeResize="0"/>
          <p:nvPr/>
        </p:nvPicPr>
        <p:blipFill rotWithShape="1">
          <a:blip r:embed="rId3">
            <a:alphaModFix/>
          </a:blip>
          <a:srcRect/>
          <a:stretch/>
        </p:blipFill>
        <p:spPr>
          <a:xfrm>
            <a:off x="-212815" y="506872"/>
            <a:ext cx="16650368" cy="6241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6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Steps 3 and 4: Identify the Problem Type and Learning Model</a:t>
            </a:r>
            <a:endParaRPr/>
          </a:p>
        </p:txBody>
      </p:sp>
      <p:sp>
        <p:nvSpPr>
          <p:cNvPr id="683" name="Google Shape;683;p60"/>
          <p:cNvSpPr txBox="1">
            <a:spLocks noGrp="1"/>
          </p:cNvSpPr>
          <p:nvPr>
            <p:ph type="body" idx="4294967295"/>
          </p:nvPr>
        </p:nvSpPr>
        <p:spPr>
          <a:xfrm>
            <a:off x="0" y="1150938"/>
            <a:ext cx="14478001"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Some examples of supervised and unsupervised learning models are:</a:t>
            </a:r>
            <a:endParaRPr sz="2200">
              <a:solidFill>
                <a:srgbClr val="404040"/>
              </a:solidFill>
              <a:latin typeface="Open Sans"/>
              <a:ea typeface="Open Sans"/>
              <a:cs typeface="Open Sans"/>
              <a:sym typeface="Open Sans"/>
            </a:endParaRPr>
          </a:p>
        </p:txBody>
      </p:sp>
      <p:sp>
        <p:nvSpPr>
          <p:cNvPr id="684" name="Google Shape;684;p60"/>
          <p:cNvSpPr/>
          <p:nvPr/>
        </p:nvSpPr>
        <p:spPr>
          <a:xfrm>
            <a:off x="511268" y="2965954"/>
            <a:ext cx="15601062" cy="5472852"/>
          </a:xfrm>
          <a:prstGeom prst="roundRect">
            <a:avLst>
              <a:gd name="adj" fmla="val 1432"/>
            </a:avLst>
          </a:prstGeom>
          <a:noFill/>
          <a:ln w="38100" cap="flat" cmpd="sng">
            <a:solidFill>
              <a:srgbClr val="5B9B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Open Sans"/>
              <a:ea typeface="Open Sans"/>
              <a:cs typeface="Open Sans"/>
              <a:sym typeface="Open Sans"/>
            </a:endParaRPr>
          </a:p>
        </p:txBody>
      </p:sp>
      <p:cxnSp>
        <p:nvCxnSpPr>
          <p:cNvPr id="685" name="Google Shape;685;p60"/>
          <p:cNvCxnSpPr/>
          <p:nvPr/>
        </p:nvCxnSpPr>
        <p:spPr>
          <a:xfrm flipH="1">
            <a:off x="8301764" y="3279715"/>
            <a:ext cx="7243" cy="4782337"/>
          </a:xfrm>
          <a:prstGeom prst="straightConnector1">
            <a:avLst/>
          </a:prstGeom>
          <a:noFill/>
          <a:ln w="9525" cap="flat" cmpd="sng">
            <a:solidFill>
              <a:schemeClr val="accent1"/>
            </a:solidFill>
            <a:prstDash val="solid"/>
            <a:miter lim="800000"/>
            <a:headEnd type="none" w="sm" len="sm"/>
            <a:tailEnd type="none" w="sm" len="sm"/>
          </a:ln>
        </p:spPr>
      </p:cxnSp>
      <p:sp>
        <p:nvSpPr>
          <p:cNvPr id="686" name="Google Shape;686;p60"/>
          <p:cNvSpPr txBox="1"/>
          <p:nvPr/>
        </p:nvSpPr>
        <p:spPr>
          <a:xfrm>
            <a:off x="2890535" y="3080194"/>
            <a:ext cx="279759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Supervised Learning</a:t>
            </a:r>
            <a:endParaRPr sz="1400" b="0" i="0" u="none" strike="noStrike" cap="none">
              <a:solidFill>
                <a:srgbClr val="000000"/>
              </a:solidFill>
              <a:latin typeface="Arial"/>
              <a:ea typeface="Arial"/>
              <a:cs typeface="Arial"/>
              <a:sym typeface="Arial"/>
            </a:endParaRPr>
          </a:p>
        </p:txBody>
      </p:sp>
      <p:sp>
        <p:nvSpPr>
          <p:cNvPr id="687" name="Google Shape;687;p60"/>
          <p:cNvSpPr txBox="1"/>
          <p:nvPr/>
        </p:nvSpPr>
        <p:spPr>
          <a:xfrm>
            <a:off x="10733881" y="3082815"/>
            <a:ext cx="316691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Unsupervised Learning</a:t>
            </a:r>
            <a:endParaRPr sz="1400" b="0" i="0" u="none" strike="noStrike" cap="none">
              <a:solidFill>
                <a:srgbClr val="000000"/>
              </a:solidFill>
              <a:latin typeface="Arial"/>
              <a:ea typeface="Arial"/>
              <a:cs typeface="Arial"/>
              <a:sym typeface="Arial"/>
            </a:endParaRPr>
          </a:p>
        </p:txBody>
      </p:sp>
      <p:grpSp>
        <p:nvGrpSpPr>
          <p:cNvPr id="688" name="Google Shape;688;p60"/>
          <p:cNvGrpSpPr/>
          <p:nvPr/>
        </p:nvGrpSpPr>
        <p:grpSpPr>
          <a:xfrm>
            <a:off x="482143" y="2225521"/>
            <a:ext cx="3449659" cy="701988"/>
            <a:chOff x="0" y="1397962"/>
            <a:chExt cx="3754239" cy="1609622"/>
          </a:xfrm>
        </p:grpSpPr>
        <p:sp>
          <p:nvSpPr>
            <p:cNvPr id="689" name="Google Shape;689;p60"/>
            <p:cNvSpPr/>
            <p:nvPr/>
          </p:nvSpPr>
          <p:spPr>
            <a:xfrm>
              <a:off x="0" y="1397962"/>
              <a:ext cx="3754239" cy="1609622"/>
            </a:xfrm>
            <a:prstGeom prst="round2SameRect">
              <a:avLst>
                <a:gd name="adj1" fmla="val 16670"/>
                <a:gd name="adj2" fmla="val 0"/>
              </a:avLst>
            </a:prstGeom>
            <a:solidFill>
              <a:srgbClr val="AEAB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60"/>
            <p:cNvSpPr/>
            <p:nvPr/>
          </p:nvSpPr>
          <p:spPr>
            <a:xfrm>
              <a:off x="69598" y="1495272"/>
              <a:ext cx="3615043" cy="1355862"/>
            </a:xfrm>
            <a:prstGeom prst="rect">
              <a:avLst/>
            </a:prstGeom>
            <a:solidFill>
              <a:srgbClr val="AEABAB"/>
            </a:solid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Concept</a:t>
              </a:r>
              <a:endParaRPr sz="1400" b="0" i="0" u="none" strike="noStrike" cap="none">
                <a:solidFill>
                  <a:srgbClr val="000000"/>
                </a:solidFill>
                <a:latin typeface="Arial"/>
                <a:ea typeface="Arial"/>
                <a:cs typeface="Arial"/>
                <a:sym typeface="Arial"/>
              </a:endParaRPr>
            </a:p>
          </p:txBody>
        </p:sp>
      </p:grpSp>
      <p:grpSp>
        <p:nvGrpSpPr>
          <p:cNvPr id="691" name="Google Shape;691;p60"/>
          <p:cNvGrpSpPr/>
          <p:nvPr/>
        </p:nvGrpSpPr>
        <p:grpSpPr>
          <a:xfrm>
            <a:off x="3925081" y="2225521"/>
            <a:ext cx="3449659" cy="701988"/>
            <a:chOff x="0" y="1397962"/>
            <a:chExt cx="3754239" cy="1609622"/>
          </a:xfrm>
        </p:grpSpPr>
        <p:sp>
          <p:nvSpPr>
            <p:cNvPr id="692" name="Google Shape;692;p60"/>
            <p:cNvSpPr/>
            <p:nvPr/>
          </p:nvSpPr>
          <p:spPr>
            <a:xfrm>
              <a:off x="0" y="1397962"/>
              <a:ext cx="3754239" cy="1609622"/>
            </a:xfrm>
            <a:prstGeom prst="round2SameRect">
              <a:avLst>
                <a:gd name="adj1" fmla="val 16670"/>
                <a:gd name="adj2" fmla="val 0"/>
              </a:avLst>
            </a:prstGeom>
            <a:solidFill>
              <a:srgbClr val="AEABA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60"/>
            <p:cNvSpPr/>
            <p:nvPr/>
          </p:nvSpPr>
          <p:spPr>
            <a:xfrm>
              <a:off x="69598" y="1495272"/>
              <a:ext cx="3615043" cy="1355862"/>
            </a:xfrm>
            <a:prstGeom prst="rect">
              <a:avLst/>
            </a:prstGeom>
            <a:solidFill>
              <a:srgbClr val="AEABAB"/>
            </a:solid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Problem Types</a:t>
              </a:r>
              <a:endParaRPr sz="1400" b="0" i="0" u="none" strike="noStrike" cap="none">
                <a:solidFill>
                  <a:srgbClr val="000000"/>
                </a:solidFill>
                <a:latin typeface="Arial"/>
                <a:ea typeface="Arial"/>
                <a:cs typeface="Arial"/>
                <a:sym typeface="Arial"/>
              </a:endParaRPr>
            </a:p>
          </p:txBody>
        </p:sp>
      </p:grpSp>
      <p:grpSp>
        <p:nvGrpSpPr>
          <p:cNvPr id="694" name="Google Shape;694;p60"/>
          <p:cNvGrpSpPr/>
          <p:nvPr/>
        </p:nvGrpSpPr>
        <p:grpSpPr>
          <a:xfrm>
            <a:off x="7380438" y="2225188"/>
            <a:ext cx="3449659" cy="701988"/>
            <a:chOff x="0" y="1397962"/>
            <a:chExt cx="3754239" cy="1609622"/>
          </a:xfrm>
        </p:grpSpPr>
        <p:sp>
          <p:nvSpPr>
            <p:cNvPr id="695" name="Google Shape;695;p60"/>
            <p:cNvSpPr/>
            <p:nvPr/>
          </p:nvSpPr>
          <p:spPr>
            <a:xfrm>
              <a:off x="0" y="1397962"/>
              <a:ext cx="3754239" cy="1609622"/>
            </a:xfrm>
            <a:prstGeom prst="round2SameRect">
              <a:avLst>
                <a:gd name="adj1" fmla="val 16670"/>
                <a:gd name="adj2" fmla="val 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60"/>
            <p:cNvSpPr/>
            <p:nvPr/>
          </p:nvSpPr>
          <p:spPr>
            <a:xfrm>
              <a:off x="69598" y="1495272"/>
              <a:ext cx="3615043" cy="1355862"/>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Example</a:t>
              </a:r>
              <a:endParaRPr sz="1400" b="0" i="0" u="none" strike="noStrike" cap="none">
                <a:solidFill>
                  <a:srgbClr val="000000"/>
                </a:solidFill>
                <a:latin typeface="Arial"/>
                <a:ea typeface="Arial"/>
                <a:cs typeface="Arial"/>
                <a:sym typeface="Arial"/>
              </a:endParaRPr>
            </a:p>
          </p:txBody>
        </p:sp>
      </p:grpSp>
      <p:pic>
        <p:nvPicPr>
          <p:cNvPr id="697" name="Google Shape;697;p60"/>
          <p:cNvPicPr preferRelativeResize="0"/>
          <p:nvPr/>
        </p:nvPicPr>
        <p:blipFill rotWithShape="1">
          <a:blip r:embed="rId3">
            <a:alphaModFix/>
          </a:blip>
          <a:srcRect l="17033" r="16707"/>
          <a:stretch/>
        </p:blipFill>
        <p:spPr>
          <a:xfrm>
            <a:off x="8895024" y="3688247"/>
            <a:ext cx="6664570" cy="3798793"/>
          </a:xfrm>
          <a:prstGeom prst="rect">
            <a:avLst/>
          </a:prstGeom>
          <a:noFill/>
          <a:ln>
            <a:noFill/>
          </a:ln>
        </p:spPr>
      </p:pic>
      <p:pic>
        <p:nvPicPr>
          <p:cNvPr id="698" name="Google Shape;698;p60"/>
          <p:cNvPicPr preferRelativeResize="0"/>
          <p:nvPr/>
        </p:nvPicPr>
        <p:blipFill rotWithShape="1">
          <a:blip r:embed="rId4">
            <a:alphaModFix/>
          </a:blip>
          <a:srcRect l="13754" r="9916" b="26726"/>
          <a:stretch/>
        </p:blipFill>
        <p:spPr>
          <a:xfrm>
            <a:off x="1276388" y="3625042"/>
            <a:ext cx="6268214" cy="4050324"/>
          </a:xfrm>
          <a:prstGeom prst="rect">
            <a:avLst/>
          </a:prstGeom>
          <a:noFill/>
          <a:ln>
            <a:noFill/>
          </a:ln>
        </p:spPr>
      </p:pic>
      <p:sp>
        <p:nvSpPr>
          <p:cNvPr id="699" name="Google Shape;699;p60"/>
          <p:cNvSpPr/>
          <p:nvPr/>
        </p:nvSpPr>
        <p:spPr>
          <a:xfrm>
            <a:off x="10407802" y="6494311"/>
            <a:ext cx="4177225" cy="839669"/>
          </a:xfrm>
          <a:prstGeom prst="rect">
            <a:avLst/>
          </a:prstGeom>
          <a:no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700" name="Google Shape;700;p60"/>
          <p:cNvSpPr txBox="1"/>
          <p:nvPr/>
        </p:nvSpPr>
        <p:spPr>
          <a:xfrm>
            <a:off x="8565431" y="7837481"/>
            <a:ext cx="7239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Grouping of similar stories on different news networks</a:t>
            </a:r>
            <a:endParaRPr sz="1400" b="0" i="0" u="none" strike="noStrike" cap="none">
              <a:solidFill>
                <a:srgbClr val="000000"/>
              </a:solidFill>
              <a:latin typeface="Arial"/>
              <a:ea typeface="Arial"/>
              <a:cs typeface="Arial"/>
              <a:sym typeface="Arial"/>
            </a:endParaRPr>
          </a:p>
        </p:txBody>
      </p:sp>
      <p:sp>
        <p:nvSpPr>
          <p:cNvPr id="701" name="Google Shape;701;p60"/>
          <p:cNvSpPr txBox="1"/>
          <p:nvPr/>
        </p:nvSpPr>
        <p:spPr>
          <a:xfrm>
            <a:off x="818698" y="7826415"/>
            <a:ext cx="7239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Categories of news based on the topics</a:t>
            </a:r>
            <a:endParaRPr sz="1400" b="0" i="0" u="none" strike="noStrike" cap="none">
              <a:solidFill>
                <a:srgbClr val="000000"/>
              </a:solidFill>
              <a:latin typeface="Arial"/>
              <a:ea typeface="Arial"/>
              <a:cs typeface="Arial"/>
              <a:sym typeface="Arial"/>
            </a:endParaRPr>
          </a:p>
        </p:txBody>
      </p:sp>
      <p:pic>
        <p:nvPicPr>
          <p:cNvPr id="702" name="Google Shape;702;p60"/>
          <p:cNvPicPr preferRelativeResize="0"/>
          <p:nvPr/>
        </p:nvPicPr>
        <p:blipFill rotWithShape="1">
          <a:blip r:embed="rId5">
            <a:alphaModFix/>
          </a:blip>
          <a:srcRect/>
          <a:stretch/>
        </p:blipFill>
        <p:spPr>
          <a:xfrm>
            <a:off x="-212815" y="506872"/>
            <a:ext cx="16650368" cy="6241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Working of Supervised Learning Model</a:t>
            </a:r>
            <a:endParaRPr/>
          </a:p>
        </p:txBody>
      </p:sp>
      <p:sp>
        <p:nvSpPr>
          <p:cNvPr id="709" name="Google Shape;709;p61"/>
          <p:cNvSpPr txBox="1">
            <a:spLocks noGrp="1"/>
          </p:cNvSpPr>
          <p:nvPr>
            <p:ph type="body" idx="4294967295"/>
          </p:nvPr>
        </p:nvSpPr>
        <p:spPr>
          <a:xfrm>
            <a:off x="959715" y="1150940"/>
            <a:ext cx="14336567"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In supervised learning, a known dataset with observations, features, and response is used to create and train a machine learning algorithm. A predictive model, built on top of this algorithm, is then used to predict the response for a new dataset that has the same features.</a:t>
            </a:r>
            <a:endParaRPr sz="2200">
              <a:solidFill>
                <a:srgbClr val="404040"/>
              </a:solidFill>
              <a:latin typeface="Open Sans"/>
              <a:ea typeface="Open Sans"/>
              <a:cs typeface="Open Sans"/>
              <a:sym typeface="Open Sans"/>
            </a:endParaRPr>
          </a:p>
        </p:txBody>
      </p:sp>
      <p:grpSp>
        <p:nvGrpSpPr>
          <p:cNvPr id="710" name="Google Shape;710;p61"/>
          <p:cNvGrpSpPr/>
          <p:nvPr/>
        </p:nvGrpSpPr>
        <p:grpSpPr>
          <a:xfrm>
            <a:off x="2587337" y="5178347"/>
            <a:ext cx="2507175" cy="1080000"/>
            <a:chOff x="2953151" y="5464789"/>
            <a:chExt cx="2507175" cy="1080000"/>
          </a:xfrm>
        </p:grpSpPr>
        <p:sp>
          <p:nvSpPr>
            <p:cNvPr id="711" name="Google Shape;711;p61"/>
            <p:cNvSpPr txBox="1"/>
            <p:nvPr/>
          </p:nvSpPr>
          <p:spPr>
            <a:xfrm>
              <a:off x="4058038" y="5629826"/>
              <a:ext cx="140228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Features/ Attributes</a:t>
              </a:r>
              <a:endParaRPr sz="1400" b="0" i="0" u="none" strike="noStrike" cap="none">
                <a:solidFill>
                  <a:srgbClr val="000000"/>
                </a:solidFill>
                <a:latin typeface="Arial"/>
                <a:ea typeface="Arial"/>
                <a:cs typeface="Arial"/>
                <a:sym typeface="Arial"/>
              </a:endParaRPr>
            </a:p>
          </p:txBody>
        </p:sp>
        <p:grpSp>
          <p:nvGrpSpPr>
            <p:cNvPr id="712" name="Google Shape;712;p61"/>
            <p:cNvGrpSpPr/>
            <p:nvPr/>
          </p:nvGrpSpPr>
          <p:grpSpPr>
            <a:xfrm>
              <a:off x="2953151" y="5464789"/>
              <a:ext cx="1080000" cy="1080000"/>
              <a:chOff x="2260077" y="6011765"/>
              <a:chExt cx="1080000" cy="1080000"/>
            </a:xfrm>
          </p:grpSpPr>
          <p:sp>
            <p:nvSpPr>
              <p:cNvPr id="713" name="Google Shape;713;p61"/>
              <p:cNvSpPr/>
              <p:nvPr/>
            </p:nvSpPr>
            <p:spPr>
              <a:xfrm>
                <a:off x="2260077" y="6011765"/>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714" name="Google Shape;714;p61"/>
              <p:cNvPicPr preferRelativeResize="0"/>
              <p:nvPr/>
            </p:nvPicPr>
            <p:blipFill rotWithShape="1">
              <a:blip r:embed="rId3">
                <a:alphaModFix/>
              </a:blip>
              <a:srcRect/>
              <a:stretch/>
            </p:blipFill>
            <p:spPr>
              <a:xfrm>
                <a:off x="2428814" y="6165087"/>
                <a:ext cx="763061" cy="806400"/>
              </a:xfrm>
              <a:prstGeom prst="rect">
                <a:avLst/>
              </a:prstGeom>
              <a:noFill/>
              <a:ln>
                <a:noFill/>
              </a:ln>
            </p:spPr>
          </p:pic>
        </p:grpSp>
      </p:grpSp>
      <p:grpSp>
        <p:nvGrpSpPr>
          <p:cNvPr id="715" name="Google Shape;715;p61"/>
          <p:cNvGrpSpPr/>
          <p:nvPr/>
        </p:nvGrpSpPr>
        <p:grpSpPr>
          <a:xfrm>
            <a:off x="2572296" y="6457970"/>
            <a:ext cx="2643824" cy="1080000"/>
            <a:chOff x="2938110" y="6744412"/>
            <a:chExt cx="2643824" cy="1080000"/>
          </a:xfrm>
        </p:grpSpPr>
        <p:sp>
          <p:nvSpPr>
            <p:cNvPr id="716" name="Google Shape;716;p61"/>
            <p:cNvSpPr txBox="1"/>
            <p:nvPr/>
          </p:nvSpPr>
          <p:spPr>
            <a:xfrm>
              <a:off x="4058038" y="6933812"/>
              <a:ext cx="152389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Response/ Label</a:t>
              </a:r>
              <a:endParaRPr sz="1400" b="0" i="0" u="none" strike="noStrike" cap="none">
                <a:solidFill>
                  <a:srgbClr val="000000"/>
                </a:solidFill>
                <a:latin typeface="Arial"/>
                <a:ea typeface="Arial"/>
                <a:cs typeface="Arial"/>
                <a:sym typeface="Arial"/>
              </a:endParaRPr>
            </a:p>
          </p:txBody>
        </p:sp>
        <p:sp>
          <p:nvSpPr>
            <p:cNvPr id="717" name="Google Shape;717;p61"/>
            <p:cNvSpPr/>
            <p:nvPr/>
          </p:nvSpPr>
          <p:spPr>
            <a:xfrm>
              <a:off x="2938110" y="6744412"/>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718" name="Google Shape;718;p61"/>
            <p:cNvPicPr preferRelativeResize="0"/>
            <p:nvPr/>
          </p:nvPicPr>
          <p:blipFill rotWithShape="1">
            <a:blip r:embed="rId4">
              <a:alphaModFix/>
            </a:blip>
            <a:srcRect/>
            <a:stretch/>
          </p:blipFill>
          <p:spPr>
            <a:xfrm>
              <a:off x="3096579" y="6870454"/>
              <a:ext cx="763061" cy="806400"/>
            </a:xfrm>
            <a:prstGeom prst="rect">
              <a:avLst/>
            </a:prstGeom>
            <a:noFill/>
            <a:ln>
              <a:noFill/>
            </a:ln>
          </p:spPr>
        </p:pic>
      </p:grpSp>
      <p:grpSp>
        <p:nvGrpSpPr>
          <p:cNvPr id="719" name="Google Shape;719;p61"/>
          <p:cNvGrpSpPr/>
          <p:nvPr/>
        </p:nvGrpSpPr>
        <p:grpSpPr>
          <a:xfrm>
            <a:off x="5736751" y="5810019"/>
            <a:ext cx="1414276" cy="2155240"/>
            <a:chOff x="6102565" y="6096461"/>
            <a:chExt cx="1414276" cy="2155240"/>
          </a:xfrm>
        </p:grpSpPr>
        <p:grpSp>
          <p:nvGrpSpPr>
            <p:cNvPr id="720" name="Google Shape;720;p61"/>
            <p:cNvGrpSpPr/>
            <p:nvPr/>
          </p:nvGrpSpPr>
          <p:grpSpPr>
            <a:xfrm>
              <a:off x="6278498" y="6096461"/>
              <a:ext cx="1080000" cy="1080000"/>
              <a:chOff x="2244383" y="7349517"/>
              <a:chExt cx="1080000" cy="1080000"/>
            </a:xfrm>
          </p:grpSpPr>
          <p:sp>
            <p:nvSpPr>
              <p:cNvPr id="721" name="Google Shape;721;p61"/>
              <p:cNvSpPr/>
              <p:nvPr/>
            </p:nvSpPr>
            <p:spPr>
              <a:xfrm>
                <a:off x="2244383" y="7349517"/>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722" name="Google Shape;722;p61"/>
              <p:cNvPicPr preferRelativeResize="0"/>
              <p:nvPr/>
            </p:nvPicPr>
            <p:blipFill rotWithShape="1">
              <a:blip r:embed="rId5">
                <a:alphaModFix/>
              </a:blip>
              <a:srcRect l="15859" t="10664" r="9818" b="7270"/>
              <a:stretch/>
            </p:blipFill>
            <p:spPr>
              <a:xfrm>
                <a:off x="2359152" y="7424928"/>
                <a:ext cx="877824" cy="969264"/>
              </a:xfrm>
              <a:prstGeom prst="ellipse">
                <a:avLst/>
              </a:prstGeom>
              <a:noFill/>
              <a:ln>
                <a:noFill/>
              </a:ln>
            </p:spPr>
          </p:pic>
        </p:grpSp>
        <p:sp>
          <p:nvSpPr>
            <p:cNvPr id="723" name="Google Shape;723;p61"/>
            <p:cNvSpPr txBox="1"/>
            <p:nvPr/>
          </p:nvSpPr>
          <p:spPr>
            <a:xfrm>
              <a:off x="6102565" y="7236038"/>
              <a:ext cx="1414276"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Machine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Learning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Algorithm</a:t>
              </a:r>
              <a:endParaRPr sz="2000" b="0" i="0" u="none" strike="noStrike" cap="none">
                <a:solidFill>
                  <a:srgbClr val="000000"/>
                </a:solidFill>
                <a:latin typeface="Open Sans"/>
                <a:ea typeface="Open Sans"/>
                <a:cs typeface="Open Sans"/>
                <a:sym typeface="Open Sans"/>
              </a:endParaRPr>
            </a:p>
          </p:txBody>
        </p:sp>
      </p:grpSp>
      <p:grpSp>
        <p:nvGrpSpPr>
          <p:cNvPr id="724" name="Google Shape;724;p61"/>
          <p:cNvGrpSpPr/>
          <p:nvPr/>
        </p:nvGrpSpPr>
        <p:grpSpPr>
          <a:xfrm>
            <a:off x="1540151" y="2564906"/>
            <a:ext cx="2559653" cy="821258"/>
            <a:chOff x="1905965" y="2851348"/>
            <a:chExt cx="2559653" cy="821258"/>
          </a:xfrm>
        </p:grpSpPr>
        <p:pic>
          <p:nvPicPr>
            <p:cNvPr id="725" name="Google Shape;725;p61"/>
            <p:cNvPicPr preferRelativeResize="0"/>
            <p:nvPr/>
          </p:nvPicPr>
          <p:blipFill rotWithShape="1">
            <a:blip r:embed="rId6">
              <a:alphaModFix/>
            </a:blip>
            <a:srcRect/>
            <a:stretch/>
          </p:blipFill>
          <p:spPr>
            <a:xfrm>
              <a:off x="1905965" y="2851348"/>
              <a:ext cx="769371" cy="821258"/>
            </a:xfrm>
            <a:prstGeom prst="rect">
              <a:avLst/>
            </a:prstGeom>
            <a:noFill/>
            <a:ln>
              <a:noFill/>
            </a:ln>
          </p:spPr>
        </p:pic>
        <p:sp>
          <p:nvSpPr>
            <p:cNvPr id="726" name="Google Shape;726;p61"/>
            <p:cNvSpPr txBox="1"/>
            <p:nvPr/>
          </p:nvSpPr>
          <p:spPr>
            <a:xfrm>
              <a:off x="2685602" y="3052199"/>
              <a:ext cx="17800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Known Data</a:t>
              </a:r>
              <a:endParaRPr sz="1400" b="0" i="0" u="none" strike="noStrike" cap="none">
                <a:solidFill>
                  <a:srgbClr val="000000"/>
                </a:solidFill>
                <a:latin typeface="Arial"/>
                <a:ea typeface="Arial"/>
                <a:cs typeface="Arial"/>
                <a:sym typeface="Arial"/>
              </a:endParaRPr>
            </a:p>
          </p:txBody>
        </p:sp>
      </p:grpSp>
      <p:grpSp>
        <p:nvGrpSpPr>
          <p:cNvPr id="727" name="Google Shape;727;p61"/>
          <p:cNvGrpSpPr/>
          <p:nvPr/>
        </p:nvGrpSpPr>
        <p:grpSpPr>
          <a:xfrm>
            <a:off x="1339728" y="3861425"/>
            <a:ext cx="3116148" cy="1080000"/>
            <a:chOff x="1560068" y="4147867"/>
            <a:chExt cx="3116148" cy="1080000"/>
          </a:xfrm>
        </p:grpSpPr>
        <p:sp>
          <p:nvSpPr>
            <p:cNvPr id="728" name="Google Shape;728;p61"/>
            <p:cNvSpPr/>
            <p:nvPr/>
          </p:nvSpPr>
          <p:spPr>
            <a:xfrm>
              <a:off x="1560068" y="4147867"/>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729" name="Google Shape;729;p61"/>
            <p:cNvPicPr preferRelativeResize="0"/>
            <p:nvPr/>
          </p:nvPicPr>
          <p:blipFill rotWithShape="1">
            <a:blip r:embed="rId7">
              <a:alphaModFix/>
            </a:blip>
            <a:srcRect/>
            <a:stretch/>
          </p:blipFill>
          <p:spPr>
            <a:xfrm>
              <a:off x="1735408" y="4267938"/>
              <a:ext cx="761634" cy="804891"/>
            </a:xfrm>
            <a:prstGeom prst="rect">
              <a:avLst/>
            </a:prstGeom>
            <a:noFill/>
            <a:ln>
              <a:noFill/>
            </a:ln>
          </p:spPr>
        </p:pic>
        <p:sp>
          <p:nvSpPr>
            <p:cNvPr id="730" name="Google Shape;730;p61"/>
            <p:cNvSpPr txBox="1"/>
            <p:nvPr/>
          </p:nvSpPr>
          <p:spPr>
            <a:xfrm>
              <a:off x="2695016" y="4276057"/>
              <a:ext cx="198120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Observations/ Records </a:t>
              </a:r>
              <a:endParaRPr sz="1400" b="0" i="0" u="none" strike="noStrike" cap="none">
                <a:solidFill>
                  <a:srgbClr val="000000"/>
                </a:solidFill>
                <a:latin typeface="Arial"/>
                <a:ea typeface="Arial"/>
                <a:cs typeface="Arial"/>
                <a:sym typeface="Arial"/>
              </a:endParaRPr>
            </a:p>
          </p:txBody>
        </p:sp>
      </p:grpSp>
      <p:grpSp>
        <p:nvGrpSpPr>
          <p:cNvPr id="731" name="Google Shape;731;p61"/>
          <p:cNvGrpSpPr/>
          <p:nvPr/>
        </p:nvGrpSpPr>
        <p:grpSpPr>
          <a:xfrm>
            <a:off x="12245017" y="5792151"/>
            <a:ext cx="2482288" cy="1080000"/>
            <a:chOff x="9289402" y="6281824"/>
            <a:chExt cx="2482288" cy="1080000"/>
          </a:xfrm>
        </p:grpSpPr>
        <p:sp>
          <p:nvSpPr>
            <p:cNvPr id="732" name="Google Shape;732;p61"/>
            <p:cNvSpPr txBox="1"/>
            <p:nvPr/>
          </p:nvSpPr>
          <p:spPr>
            <a:xfrm>
              <a:off x="10369402" y="6484648"/>
              <a:ext cx="140228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Features/ Attributes</a:t>
              </a:r>
              <a:endParaRPr sz="1400" b="0" i="0" u="none" strike="noStrike" cap="none">
                <a:solidFill>
                  <a:srgbClr val="000000"/>
                </a:solidFill>
                <a:latin typeface="Arial"/>
                <a:ea typeface="Arial"/>
                <a:cs typeface="Arial"/>
                <a:sym typeface="Arial"/>
              </a:endParaRPr>
            </a:p>
          </p:txBody>
        </p:sp>
        <p:sp>
          <p:nvSpPr>
            <p:cNvPr id="733" name="Google Shape;733;p61"/>
            <p:cNvSpPr/>
            <p:nvPr/>
          </p:nvSpPr>
          <p:spPr>
            <a:xfrm>
              <a:off x="9289402" y="6281824"/>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734" name="Google Shape;734;p61"/>
            <p:cNvPicPr preferRelativeResize="0"/>
            <p:nvPr/>
          </p:nvPicPr>
          <p:blipFill rotWithShape="1">
            <a:blip r:embed="rId3">
              <a:alphaModFix/>
            </a:blip>
            <a:srcRect/>
            <a:stretch/>
          </p:blipFill>
          <p:spPr>
            <a:xfrm>
              <a:off x="9432688" y="6399912"/>
              <a:ext cx="800221" cy="845670"/>
            </a:xfrm>
            <a:prstGeom prst="rect">
              <a:avLst/>
            </a:prstGeom>
            <a:noFill/>
            <a:ln>
              <a:noFill/>
            </a:ln>
          </p:spPr>
        </p:pic>
      </p:grpSp>
      <p:cxnSp>
        <p:nvCxnSpPr>
          <p:cNvPr id="735" name="Google Shape;735;p61"/>
          <p:cNvCxnSpPr/>
          <p:nvPr/>
        </p:nvCxnSpPr>
        <p:spPr>
          <a:xfrm rot="10800000">
            <a:off x="11331851" y="6327801"/>
            <a:ext cx="887690" cy="0"/>
          </a:xfrm>
          <a:prstGeom prst="straightConnector1">
            <a:avLst/>
          </a:prstGeom>
          <a:noFill/>
          <a:ln w="22225" cap="flat" cmpd="sng">
            <a:solidFill>
              <a:srgbClr val="1BBE9E"/>
            </a:solidFill>
            <a:prstDash val="solid"/>
            <a:miter lim="800000"/>
            <a:headEnd type="none" w="sm" len="sm"/>
            <a:tailEnd type="triangle" w="med" len="med"/>
          </a:ln>
        </p:spPr>
      </p:cxnSp>
      <p:grpSp>
        <p:nvGrpSpPr>
          <p:cNvPr id="736" name="Google Shape;736;p61"/>
          <p:cNvGrpSpPr/>
          <p:nvPr/>
        </p:nvGrpSpPr>
        <p:grpSpPr>
          <a:xfrm>
            <a:off x="12245017" y="3861587"/>
            <a:ext cx="3136105" cy="1080000"/>
            <a:chOff x="11063013" y="4147867"/>
            <a:chExt cx="3136105" cy="1080000"/>
          </a:xfrm>
        </p:grpSpPr>
        <p:sp>
          <p:nvSpPr>
            <p:cNvPr id="737" name="Google Shape;737;p61"/>
            <p:cNvSpPr/>
            <p:nvPr/>
          </p:nvSpPr>
          <p:spPr>
            <a:xfrm>
              <a:off x="11063013" y="4147867"/>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738" name="Google Shape;738;p61"/>
            <p:cNvPicPr preferRelativeResize="0"/>
            <p:nvPr/>
          </p:nvPicPr>
          <p:blipFill rotWithShape="1">
            <a:blip r:embed="rId7">
              <a:alphaModFix/>
            </a:blip>
            <a:srcRect/>
            <a:stretch/>
          </p:blipFill>
          <p:spPr>
            <a:xfrm>
              <a:off x="11230043" y="4293659"/>
              <a:ext cx="763061" cy="806400"/>
            </a:xfrm>
            <a:prstGeom prst="rect">
              <a:avLst/>
            </a:prstGeom>
            <a:noFill/>
            <a:ln>
              <a:noFill/>
            </a:ln>
          </p:spPr>
        </p:pic>
        <p:sp>
          <p:nvSpPr>
            <p:cNvPr id="739" name="Google Shape;739;p61"/>
            <p:cNvSpPr txBox="1"/>
            <p:nvPr/>
          </p:nvSpPr>
          <p:spPr>
            <a:xfrm>
              <a:off x="12217918" y="4276057"/>
              <a:ext cx="198120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Observations/ Records </a:t>
              </a:r>
              <a:endParaRPr sz="1400" b="0" i="0" u="none" strike="noStrike" cap="none">
                <a:solidFill>
                  <a:srgbClr val="000000"/>
                </a:solidFill>
                <a:latin typeface="Arial"/>
                <a:ea typeface="Arial"/>
                <a:cs typeface="Arial"/>
                <a:sym typeface="Arial"/>
              </a:endParaRPr>
            </a:p>
          </p:txBody>
        </p:sp>
      </p:grpSp>
      <p:grpSp>
        <p:nvGrpSpPr>
          <p:cNvPr id="740" name="Google Shape;740;p61"/>
          <p:cNvGrpSpPr/>
          <p:nvPr/>
        </p:nvGrpSpPr>
        <p:grpSpPr>
          <a:xfrm>
            <a:off x="12409646" y="2565068"/>
            <a:ext cx="2805226" cy="821258"/>
            <a:chOff x="11227642" y="2851348"/>
            <a:chExt cx="2805226" cy="821258"/>
          </a:xfrm>
        </p:grpSpPr>
        <p:pic>
          <p:nvPicPr>
            <p:cNvPr id="741" name="Google Shape;741;p61"/>
            <p:cNvPicPr preferRelativeResize="0"/>
            <p:nvPr/>
          </p:nvPicPr>
          <p:blipFill rotWithShape="1">
            <a:blip r:embed="rId8">
              <a:alphaModFix/>
            </a:blip>
            <a:srcRect/>
            <a:stretch/>
          </p:blipFill>
          <p:spPr>
            <a:xfrm>
              <a:off x="11227642" y="2851348"/>
              <a:ext cx="769371" cy="821258"/>
            </a:xfrm>
            <a:prstGeom prst="rect">
              <a:avLst/>
            </a:prstGeom>
            <a:noFill/>
            <a:ln>
              <a:noFill/>
            </a:ln>
          </p:spPr>
        </p:pic>
        <p:sp>
          <p:nvSpPr>
            <p:cNvPr id="742" name="Google Shape;742;p61"/>
            <p:cNvSpPr txBox="1"/>
            <p:nvPr/>
          </p:nvSpPr>
          <p:spPr>
            <a:xfrm>
              <a:off x="12051668" y="2913498"/>
              <a:ext cx="198120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New or Unseen Data</a:t>
              </a:r>
              <a:endParaRPr sz="1400" b="0" i="0" u="none" strike="noStrike" cap="none">
                <a:solidFill>
                  <a:srgbClr val="000000"/>
                </a:solidFill>
                <a:latin typeface="Arial"/>
                <a:ea typeface="Arial"/>
                <a:cs typeface="Arial"/>
                <a:sym typeface="Arial"/>
              </a:endParaRPr>
            </a:p>
          </p:txBody>
        </p:sp>
      </p:grpSp>
      <p:cxnSp>
        <p:nvCxnSpPr>
          <p:cNvPr id="743" name="Google Shape;743;p61"/>
          <p:cNvCxnSpPr/>
          <p:nvPr/>
        </p:nvCxnSpPr>
        <p:spPr>
          <a:xfrm>
            <a:off x="12794331" y="3401249"/>
            <a:ext cx="0" cy="451146"/>
          </a:xfrm>
          <a:prstGeom prst="straightConnector1">
            <a:avLst/>
          </a:prstGeom>
          <a:noFill/>
          <a:ln w="22225" cap="flat" cmpd="sng">
            <a:solidFill>
              <a:srgbClr val="1BBE9E"/>
            </a:solidFill>
            <a:prstDash val="solid"/>
            <a:miter lim="800000"/>
            <a:headEnd type="none" w="sm" len="sm"/>
            <a:tailEnd type="triangle" w="med" len="med"/>
          </a:ln>
        </p:spPr>
      </p:cxnSp>
      <p:cxnSp>
        <p:nvCxnSpPr>
          <p:cNvPr id="744" name="Google Shape;744;p61"/>
          <p:cNvCxnSpPr/>
          <p:nvPr/>
        </p:nvCxnSpPr>
        <p:spPr>
          <a:xfrm>
            <a:off x="1894753" y="3397509"/>
            <a:ext cx="0" cy="450000"/>
          </a:xfrm>
          <a:prstGeom prst="straightConnector1">
            <a:avLst/>
          </a:prstGeom>
          <a:noFill/>
          <a:ln w="22225" cap="flat" cmpd="sng">
            <a:solidFill>
              <a:srgbClr val="2F829C"/>
            </a:solidFill>
            <a:prstDash val="solid"/>
            <a:miter lim="800000"/>
            <a:headEnd type="none" w="sm" len="sm"/>
            <a:tailEnd type="triangle" w="med" len="med"/>
          </a:ln>
        </p:spPr>
      </p:cxnSp>
      <p:grpSp>
        <p:nvGrpSpPr>
          <p:cNvPr id="745" name="Google Shape;745;p61"/>
          <p:cNvGrpSpPr/>
          <p:nvPr/>
        </p:nvGrpSpPr>
        <p:grpSpPr>
          <a:xfrm>
            <a:off x="1880482" y="4950570"/>
            <a:ext cx="648000" cy="759789"/>
            <a:chOff x="2246296" y="5237012"/>
            <a:chExt cx="648000" cy="759789"/>
          </a:xfrm>
        </p:grpSpPr>
        <p:cxnSp>
          <p:nvCxnSpPr>
            <p:cNvPr id="746" name="Google Shape;746;p61"/>
            <p:cNvCxnSpPr/>
            <p:nvPr/>
          </p:nvCxnSpPr>
          <p:spPr>
            <a:xfrm>
              <a:off x="2246296" y="5996801"/>
              <a:ext cx="648000" cy="0"/>
            </a:xfrm>
            <a:prstGeom prst="straightConnector1">
              <a:avLst/>
            </a:prstGeom>
            <a:noFill/>
            <a:ln w="22225" cap="flat" cmpd="sng">
              <a:solidFill>
                <a:srgbClr val="2F829C"/>
              </a:solidFill>
              <a:prstDash val="solid"/>
              <a:miter lim="800000"/>
              <a:headEnd type="none" w="sm" len="sm"/>
              <a:tailEnd type="triangle" w="med" len="med"/>
            </a:ln>
          </p:spPr>
        </p:cxnSp>
        <p:cxnSp>
          <p:nvCxnSpPr>
            <p:cNvPr id="747" name="Google Shape;747;p61"/>
            <p:cNvCxnSpPr/>
            <p:nvPr/>
          </p:nvCxnSpPr>
          <p:spPr>
            <a:xfrm>
              <a:off x="2260567" y="5237012"/>
              <a:ext cx="0" cy="759789"/>
            </a:xfrm>
            <a:prstGeom prst="straightConnector1">
              <a:avLst/>
            </a:prstGeom>
            <a:noFill/>
            <a:ln w="22225" cap="flat" cmpd="sng">
              <a:solidFill>
                <a:srgbClr val="2F829C"/>
              </a:solidFill>
              <a:prstDash val="solid"/>
              <a:miter lim="800000"/>
              <a:headEnd type="none" w="sm" len="sm"/>
              <a:tailEnd type="none" w="sm" len="sm"/>
            </a:ln>
          </p:spPr>
        </p:cxnSp>
      </p:grpSp>
      <p:grpSp>
        <p:nvGrpSpPr>
          <p:cNvPr id="748" name="Google Shape;748;p61"/>
          <p:cNvGrpSpPr/>
          <p:nvPr/>
        </p:nvGrpSpPr>
        <p:grpSpPr>
          <a:xfrm>
            <a:off x="1879728" y="5717814"/>
            <a:ext cx="648000" cy="1306621"/>
            <a:chOff x="3616793" y="4832277"/>
            <a:chExt cx="648000" cy="1306621"/>
          </a:xfrm>
        </p:grpSpPr>
        <p:cxnSp>
          <p:nvCxnSpPr>
            <p:cNvPr id="749" name="Google Shape;749;p61"/>
            <p:cNvCxnSpPr/>
            <p:nvPr/>
          </p:nvCxnSpPr>
          <p:spPr>
            <a:xfrm>
              <a:off x="3616793" y="6138898"/>
              <a:ext cx="648000" cy="0"/>
            </a:xfrm>
            <a:prstGeom prst="straightConnector1">
              <a:avLst/>
            </a:prstGeom>
            <a:noFill/>
            <a:ln w="22225" cap="flat" cmpd="sng">
              <a:solidFill>
                <a:srgbClr val="2F829C"/>
              </a:solidFill>
              <a:prstDash val="solid"/>
              <a:miter lim="800000"/>
              <a:headEnd type="none" w="sm" len="sm"/>
              <a:tailEnd type="triangle" w="med" len="med"/>
            </a:ln>
          </p:spPr>
        </p:cxnSp>
        <p:cxnSp>
          <p:nvCxnSpPr>
            <p:cNvPr id="750" name="Google Shape;750;p61"/>
            <p:cNvCxnSpPr/>
            <p:nvPr/>
          </p:nvCxnSpPr>
          <p:spPr>
            <a:xfrm>
              <a:off x="3630651" y="4832277"/>
              <a:ext cx="0" cy="1297432"/>
            </a:xfrm>
            <a:prstGeom prst="straightConnector1">
              <a:avLst/>
            </a:prstGeom>
            <a:noFill/>
            <a:ln w="22225" cap="flat" cmpd="sng">
              <a:solidFill>
                <a:srgbClr val="2F829C"/>
              </a:solidFill>
              <a:prstDash val="solid"/>
              <a:miter lim="800000"/>
              <a:headEnd type="none" w="sm" len="sm"/>
              <a:tailEnd type="none" w="sm" len="sm"/>
            </a:ln>
          </p:spPr>
        </p:cxnSp>
      </p:grpSp>
      <p:grpSp>
        <p:nvGrpSpPr>
          <p:cNvPr id="751" name="Google Shape;751;p61"/>
          <p:cNvGrpSpPr/>
          <p:nvPr/>
        </p:nvGrpSpPr>
        <p:grpSpPr>
          <a:xfrm>
            <a:off x="5162535" y="5697327"/>
            <a:ext cx="649350" cy="1317280"/>
            <a:chOff x="4804234" y="5983769"/>
            <a:chExt cx="649350" cy="1317280"/>
          </a:xfrm>
        </p:grpSpPr>
        <p:cxnSp>
          <p:nvCxnSpPr>
            <p:cNvPr id="752" name="Google Shape;752;p61"/>
            <p:cNvCxnSpPr/>
            <p:nvPr/>
          </p:nvCxnSpPr>
          <p:spPr>
            <a:xfrm>
              <a:off x="5009322" y="5983769"/>
              <a:ext cx="0" cy="1317280"/>
            </a:xfrm>
            <a:prstGeom prst="straightConnector1">
              <a:avLst/>
            </a:prstGeom>
            <a:noFill/>
            <a:ln w="22225" cap="flat" cmpd="sng">
              <a:solidFill>
                <a:srgbClr val="2F829C"/>
              </a:solidFill>
              <a:prstDash val="solid"/>
              <a:miter lim="800000"/>
              <a:headEnd type="none" w="sm" len="sm"/>
              <a:tailEnd type="none" w="sm" len="sm"/>
            </a:ln>
          </p:spPr>
        </p:cxnSp>
        <p:cxnSp>
          <p:nvCxnSpPr>
            <p:cNvPr id="753" name="Google Shape;753;p61"/>
            <p:cNvCxnSpPr/>
            <p:nvPr/>
          </p:nvCxnSpPr>
          <p:spPr>
            <a:xfrm>
              <a:off x="4804234" y="5993497"/>
              <a:ext cx="205006" cy="0"/>
            </a:xfrm>
            <a:prstGeom prst="straightConnector1">
              <a:avLst/>
            </a:prstGeom>
            <a:noFill/>
            <a:ln w="22225" cap="flat" cmpd="sng">
              <a:solidFill>
                <a:srgbClr val="2F829C"/>
              </a:solidFill>
              <a:prstDash val="solid"/>
              <a:miter lim="800000"/>
              <a:headEnd type="none" w="sm" len="sm"/>
              <a:tailEnd type="none" w="sm" len="sm"/>
            </a:ln>
          </p:spPr>
        </p:cxnSp>
        <p:cxnSp>
          <p:nvCxnSpPr>
            <p:cNvPr id="754" name="Google Shape;754;p61"/>
            <p:cNvCxnSpPr/>
            <p:nvPr/>
          </p:nvCxnSpPr>
          <p:spPr>
            <a:xfrm>
              <a:off x="4804234" y="7291321"/>
              <a:ext cx="205006" cy="0"/>
            </a:xfrm>
            <a:prstGeom prst="straightConnector1">
              <a:avLst/>
            </a:prstGeom>
            <a:noFill/>
            <a:ln w="22225" cap="flat" cmpd="sng">
              <a:solidFill>
                <a:srgbClr val="2F829C"/>
              </a:solidFill>
              <a:prstDash val="solid"/>
              <a:miter lim="800000"/>
              <a:headEnd type="none" w="sm" len="sm"/>
              <a:tailEnd type="none" w="sm" len="sm"/>
            </a:ln>
          </p:spPr>
        </p:cxnSp>
        <p:cxnSp>
          <p:nvCxnSpPr>
            <p:cNvPr id="755" name="Google Shape;755;p61"/>
            <p:cNvCxnSpPr/>
            <p:nvPr/>
          </p:nvCxnSpPr>
          <p:spPr>
            <a:xfrm>
              <a:off x="5014134" y="6642409"/>
              <a:ext cx="439450" cy="0"/>
            </a:xfrm>
            <a:prstGeom prst="straightConnector1">
              <a:avLst/>
            </a:prstGeom>
            <a:noFill/>
            <a:ln w="22225" cap="flat" cmpd="sng">
              <a:solidFill>
                <a:srgbClr val="2F829C"/>
              </a:solidFill>
              <a:prstDash val="solid"/>
              <a:miter lim="800000"/>
              <a:headEnd type="none" w="sm" len="sm"/>
              <a:tailEnd type="triangle" w="med" len="med"/>
            </a:ln>
          </p:spPr>
        </p:cxnSp>
      </p:grpSp>
      <p:grpSp>
        <p:nvGrpSpPr>
          <p:cNvPr id="756" name="Google Shape;756;p61"/>
          <p:cNvGrpSpPr/>
          <p:nvPr/>
        </p:nvGrpSpPr>
        <p:grpSpPr>
          <a:xfrm>
            <a:off x="8774240" y="5810019"/>
            <a:ext cx="3297821" cy="1080000"/>
            <a:chOff x="10604970" y="5883101"/>
            <a:chExt cx="3297821" cy="1080000"/>
          </a:xfrm>
        </p:grpSpPr>
        <p:sp>
          <p:nvSpPr>
            <p:cNvPr id="757" name="Google Shape;757;p61"/>
            <p:cNvSpPr txBox="1"/>
            <p:nvPr/>
          </p:nvSpPr>
          <p:spPr>
            <a:xfrm>
              <a:off x="11734886" y="6046940"/>
              <a:ext cx="216790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Predictive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Model</a:t>
              </a:r>
              <a:endParaRPr sz="1400" b="0" i="0" u="none" strike="noStrike" cap="none">
                <a:solidFill>
                  <a:srgbClr val="000000"/>
                </a:solidFill>
                <a:latin typeface="Arial"/>
                <a:ea typeface="Arial"/>
                <a:cs typeface="Arial"/>
                <a:sym typeface="Arial"/>
              </a:endParaRPr>
            </a:p>
          </p:txBody>
        </p:sp>
        <p:grpSp>
          <p:nvGrpSpPr>
            <p:cNvPr id="758" name="Google Shape;758;p61"/>
            <p:cNvGrpSpPr/>
            <p:nvPr/>
          </p:nvGrpSpPr>
          <p:grpSpPr>
            <a:xfrm>
              <a:off x="10604970" y="5883101"/>
              <a:ext cx="1080000" cy="1080000"/>
              <a:chOff x="10864050" y="5945322"/>
              <a:chExt cx="1080000" cy="1080000"/>
            </a:xfrm>
          </p:grpSpPr>
          <p:pic>
            <p:nvPicPr>
              <p:cNvPr id="759" name="Google Shape;759;p61"/>
              <p:cNvPicPr preferRelativeResize="0"/>
              <p:nvPr/>
            </p:nvPicPr>
            <p:blipFill rotWithShape="1">
              <a:blip r:embed="rId9">
                <a:alphaModFix/>
              </a:blip>
              <a:srcRect/>
              <a:stretch/>
            </p:blipFill>
            <p:spPr>
              <a:xfrm>
                <a:off x="10917736" y="6019496"/>
                <a:ext cx="949763" cy="994621"/>
              </a:xfrm>
              <a:prstGeom prst="rect">
                <a:avLst/>
              </a:prstGeom>
              <a:noFill/>
              <a:ln>
                <a:noFill/>
              </a:ln>
            </p:spPr>
          </p:pic>
          <p:sp>
            <p:nvSpPr>
              <p:cNvPr id="760" name="Google Shape;760;p61"/>
              <p:cNvSpPr/>
              <p:nvPr/>
            </p:nvSpPr>
            <p:spPr>
              <a:xfrm>
                <a:off x="10864050" y="5945322"/>
                <a:ext cx="1080000" cy="1080000"/>
              </a:xfrm>
              <a:prstGeom prst="ellipse">
                <a:avLst/>
              </a:prstGeom>
              <a:no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grpSp>
      </p:grpSp>
      <p:cxnSp>
        <p:nvCxnSpPr>
          <p:cNvPr id="761" name="Google Shape;761;p61"/>
          <p:cNvCxnSpPr/>
          <p:nvPr/>
        </p:nvCxnSpPr>
        <p:spPr>
          <a:xfrm>
            <a:off x="9300815" y="6920586"/>
            <a:ext cx="0" cy="376576"/>
          </a:xfrm>
          <a:prstGeom prst="straightConnector1">
            <a:avLst/>
          </a:prstGeom>
          <a:noFill/>
          <a:ln w="22225" cap="flat" cmpd="sng">
            <a:solidFill>
              <a:srgbClr val="1BBE9E"/>
            </a:solidFill>
            <a:prstDash val="solid"/>
            <a:miter lim="800000"/>
            <a:headEnd type="none" w="sm" len="sm"/>
            <a:tailEnd type="triangle" w="med" len="med"/>
          </a:ln>
        </p:spPr>
      </p:cxnSp>
      <p:grpSp>
        <p:nvGrpSpPr>
          <p:cNvPr id="762" name="Google Shape;762;p61"/>
          <p:cNvGrpSpPr/>
          <p:nvPr/>
        </p:nvGrpSpPr>
        <p:grpSpPr>
          <a:xfrm>
            <a:off x="8774240" y="7316918"/>
            <a:ext cx="3886390" cy="1080000"/>
            <a:chOff x="10606409" y="7400915"/>
            <a:chExt cx="3886390" cy="1080000"/>
          </a:xfrm>
        </p:grpSpPr>
        <p:sp>
          <p:nvSpPr>
            <p:cNvPr id="763" name="Google Shape;763;p61"/>
            <p:cNvSpPr txBox="1"/>
            <p:nvPr/>
          </p:nvSpPr>
          <p:spPr>
            <a:xfrm>
              <a:off x="11686409" y="7614337"/>
              <a:ext cx="280639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Predicted Response/Label</a:t>
              </a:r>
              <a:endParaRPr sz="1400" b="0" i="0" u="none" strike="noStrike" cap="none">
                <a:solidFill>
                  <a:srgbClr val="000000"/>
                </a:solidFill>
                <a:latin typeface="Arial"/>
                <a:ea typeface="Arial"/>
                <a:cs typeface="Arial"/>
                <a:sym typeface="Arial"/>
              </a:endParaRPr>
            </a:p>
          </p:txBody>
        </p:sp>
        <p:grpSp>
          <p:nvGrpSpPr>
            <p:cNvPr id="764" name="Google Shape;764;p61"/>
            <p:cNvGrpSpPr/>
            <p:nvPr/>
          </p:nvGrpSpPr>
          <p:grpSpPr>
            <a:xfrm>
              <a:off x="10606409" y="7400915"/>
              <a:ext cx="1080000" cy="1080000"/>
              <a:chOff x="13416564" y="7369457"/>
              <a:chExt cx="1080000" cy="1080000"/>
            </a:xfrm>
          </p:grpSpPr>
          <p:sp>
            <p:nvSpPr>
              <p:cNvPr id="765" name="Google Shape;765;p61"/>
              <p:cNvSpPr/>
              <p:nvPr/>
            </p:nvSpPr>
            <p:spPr>
              <a:xfrm>
                <a:off x="13416564" y="7369457"/>
                <a:ext cx="1080000" cy="1080000"/>
              </a:xfrm>
              <a:prstGeom prst="ellipse">
                <a:avLst/>
              </a:prstGeom>
              <a:no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pic>
            <p:nvPicPr>
              <p:cNvPr id="766" name="Google Shape;766;p61"/>
              <p:cNvPicPr preferRelativeResize="0"/>
              <p:nvPr/>
            </p:nvPicPr>
            <p:blipFill rotWithShape="1">
              <a:blip r:embed="rId4">
                <a:alphaModFix/>
              </a:blip>
              <a:srcRect/>
              <a:stretch/>
            </p:blipFill>
            <p:spPr>
              <a:xfrm>
                <a:off x="13582873" y="7506257"/>
                <a:ext cx="763061" cy="806400"/>
              </a:xfrm>
              <a:prstGeom prst="rect">
                <a:avLst/>
              </a:prstGeom>
              <a:noFill/>
              <a:ln>
                <a:noFill/>
              </a:ln>
            </p:spPr>
          </p:pic>
        </p:grpSp>
      </p:grpSp>
      <p:cxnSp>
        <p:nvCxnSpPr>
          <p:cNvPr id="767" name="Google Shape;767;p61"/>
          <p:cNvCxnSpPr/>
          <p:nvPr/>
        </p:nvCxnSpPr>
        <p:spPr>
          <a:xfrm>
            <a:off x="12794331" y="4963380"/>
            <a:ext cx="0" cy="803848"/>
          </a:xfrm>
          <a:prstGeom prst="straightConnector1">
            <a:avLst/>
          </a:prstGeom>
          <a:noFill/>
          <a:ln w="22225" cap="flat" cmpd="sng">
            <a:solidFill>
              <a:srgbClr val="1BBE9E"/>
            </a:solidFill>
            <a:prstDash val="solid"/>
            <a:miter lim="800000"/>
            <a:headEnd type="none" w="sm" len="sm"/>
            <a:tailEnd type="triangle" w="med" len="med"/>
          </a:ln>
        </p:spPr>
      </p:cxnSp>
      <p:cxnSp>
        <p:nvCxnSpPr>
          <p:cNvPr id="768" name="Google Shape;768;p61"/>
          <p:cNvCxnSpPr/>
          <p:nvPr/>
        </p:nvCxnSpPr>
        <p:spPr>
          <a:xfrm>
            <a:off x="7151027" y="6355967"/>
            <a:ext cx="1504242" cy="0"/>
          </a:xfrm>
          <a:prstGeom prst="straightConnector1">
            <a:avLst/>
          </a:prstGeom>
          <a:noFill/>
          <a:ln w="22225" cap="flat" cmpd="sng">
            <a:solidFill>
              <a:srgbClr val="2F829C"/>
            </a:solidFill>
            <a:prstDash val="solid"/>
            <a:miter lim="800000"/>
            <a:headEnd type="none" w="sm" len="sm"/>
            <a:tailEnd type="triangle" w="med" len="med"/>
          </a:ln>
        </p:spPr>
      </p:cxnSp>
      <p:pic>
        <p:nvPicPr>
          <p:cNvPr id="769" name="Google Shape;769;p61"/>
          <p:cNvPicPr preferRelativeResize="0"/>
          <p:nvPr/>
        </p:nvPicPr>
        <p:blipFill rotWithShape="1">
          <a:blip r:embed="rId10">
            <a:alphaModFix/>
          </a:blip>
          <a:srcRect/>
          <a:stretch/>
        </p:blipFill>
        <p:spPr>
          <a:xfrm>
            <a:off x="1857535" y="506872"/>
            <a:ext cx="12509668" cy="6241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Working of Unsupervised Learning Model</a:t>
            </a:r>
            <a:endParaRPr/>
          </a:p>
        </p:txBody>
      </p:sp>
      <p:sp>
        <p:nvSpPr>
          <p:cNvPr id="776" name="Google Shape;776;p62"/>
          <p:cNvSpPr txBox="1">
            <a:spLocks noGrp="1"/>
          </p:cNvSpPr>
          <p:nvPr>
            <p:ph type="body" idx="4294967295"/>
          </p:nvPr>
        </p:nvSpPr>
        <p:spPr>
          <a:xfrm>
            <a:off x="1015003" y="1150938"/>
            <a:ext cx="14336567"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In unsupervised learning, a known dataset has a set of observations with features. But the response is not known. The predictive model uses these features to identify how to classify and represent the data points of new or unseen data.</a:t>
            </a:r>
            <a:endParaRPr sz="2200">
              <a:solidFill>
                <a:srgbClr val="404040"/>
              </a:solidFill>
              <a:latin typeface="Open Sans"/>
              <a:ea typeface="Open Sans"/>
              <a:cs typeface="Open Sans"/>
              <a:sym typeface="Open Sans"/>
            </a:endParaRPr>
          </a:p>
        </p:txBody>
      </p:sp>
      <p:grpSp>
        <p:nvGrpSpPr>
          <p:cNvPr id="777" name="Google Shape;777;p62"/>
          <p:cNvGrpSpPr/>
          <p:nvPr/>
        </p:nvGrpSpPr>
        <p:grpSpPr>
          <a:xfrm>
            <a:off x="1335138" y="5586789"/>
            <a:ext cx="2546881" cy="1080000"/>
            <a:chOff x="2953151" y="5464789"/>
            <a:chExt cx="2546881" cy="1080000"/>
          </a:xfrm>
        </p:grpSpPr>
        <p:sp>
          <p:nvSpPr>
            <p:cNvPr id="778" name="Google Shape;778;p62"/>
            <p:cNvSpPr txBox="1"/>
            <p:nvPr/>
          </p:nvSpPr>
          <p:spPr>
            <a:xfrm>
              <a:off x="4097744" y="5665007"/>
              <a:ext cx="140228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Features/ Attributes</a:t>
              </a:r>
              <a:endParaRPr sz="1400" b="0" i="0" u="none" strike="noStrike" cap="none">
                <a:solidFill>
                  <a:srgbClr val="000000"/>
                </a:solidFill>
                <a:latin typeface="Arial"/>
                <a:ea typeface="Arial"/>
                <a:cs typeface="Arial"/>
                <a:sym typeface="Arial"/>
              </a:endParaRPr>
            </a:p>
          </p:txBody>
        </p:sp>
        <p:grpSp>
          <p:nvGrpSpPr>
            <p:cNvPr id="779" name="Google Shape;779;p62"/>
            <p:cNvGrpSpPr/>
            <p:nvPr/>
          </p:nvGrpSpPr>
          <p:grpSpPr>
            <a:xfrm>
              <a:off x="2953151" y="5464789"/>
              <a:ext cx="1080000" cy="1080000"/>
              <a:chOff x="2260077" y="6011765"/>
              <a:chExt cx="1080000" cy="1080000"/>
            </a:xfrm>
          </p:grpSpPr>
          <p:sp>
            <p:nvSpPr>
              <p:cNvPr id="780" name="Google Shape;780;p62"/>
              <p:cNvSpPr/>
              <p:nvPr/>
            </p:nvSpPr>
            <p:spPr>
              <a:xfrm>
                <a:off x="2260077" y="6011765"/>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781" name="Google Shape;781;p62"/>
              <p:cNvPicPr preferRelativeResize="0"/>
              <p:nvPr/>
            </p:nvPicPr>
            <p:blipFill rotWithShape="1">
              <a:blip r:embed="rId3">
                <a:alphaModFix/>
              </a:blip>
              <a:srcRect/>
              <a:stretch/>
            </p:blipFill>
            <p:spPr>
              <a:xfrm>
                <a:off x="2428814" y="6165087"/>
                <a:ext cx="763061" cy="806400"/>
              </a:xfrm>
              <a:prstGeom prst="rect">
                <a:avLst/>
              </a:prstGeom>
              <a:noFill/>
              <a:ln>
                <a:noFill/>
              </a:ln>
            </p:spPr>
          </p:pic>
        </p:grpSp>
      </p:grpSp>
      <p:grpSp>
        <p:nvGrpSpPr>
          <p:cNvPr id="782" name="Google Shape;782;p62"/>
          <p:cNvGrpSpPr/>
          <p:nvPr/>
        </p:nvGrpSpPr>
        <p:grpSpPr>
          <a:xfrm>
            <a:off x="4742233" y="5584939"/>
            <a:ext cx="2474445" cy="1080000"/>
            <a:chOff x="6278498" y="6096461"/>
            <a:chExt cx="2474445" cy="1080000"/>
          </a:xfrm>
        </p:grpSpPr>
        <p:grpSp>
          <p:nvGrpSpPr>
            <p:cNvPr id="783" name="Google Shape;783;p62"/>
            <p:cNvGrpSpPr/>
            <p:nvPr/>
          </p:nvGrpSpPr>
          <p:grpSpPr>
            <a:xfrm>
              <a:off x="6278498" y="6096461"/>
              <a:ext cx="1080000" cy="1080000"/>
              <a:chOff x="2244383" y="7349517"/>
              <a:chExt cx="1080000" cy="1080000"/>
            </a:xfrm>
          </p:grpSpPr>
          <p:sp>
            <p:nvSpPr>
              <p:cNvPr id="784" name="Google Shape;784;p62"/>
              <p:cNvSpPr/>
              <p:nvPr/>
            </p:nvSpPr>
            <p:spPr>
              <a:xfrm>
                <a:off x="2244383" y="7349517"/>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785" name="Google Shape;785;p62"/>
              <p:cNvPicPr preferRelativeResize="0"/>
              <p:nvPr/>
            </p:nvPicPr>
            <p:blipFill rotWithShape="1">
              <a:blip r:embed="rId4">
                <a:alphaModFix/>
              </a:blip>
              <a:srcRect l="15859" t="10664" r="9818" b="7270"/>
              <a:stretch/>
            </p:blipFill>
            <p:spPr>
              <a:xfrm>
                <a:off x="2359152" y="7424928"/>
                <a:ext cx="877824" cy="969264"/>
              </a:xfrm>
              <a:prstGeom prst="ellipse">
                <a:avLst/>
              </a:prstGeom>
              <a:noFill/>
              <a:ln>
                <a:noFill/>
              </a:ln>
            </p:spPr>
          </p:pic>
        </p:grpSp>
        <p:sp>
          <p:nvSpPr>
            <p:cNvPr id="786" name="Google Shape;786;p62"/>
            <p:cNvSpPr txBox="1"/>
            <p:nvPr/>
          </p:nvSpPr>
          <p:spPr>
            <a:xfrm>
              <a:off x="7338667" y="6160425"/>
              <a:ext cx="1414276"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Machine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Learning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Algorithm</a:t>
              </a:r>
              <a:endParaRPr sz="2000" b="0" i="0" u="none" strike="noStrike" cap="none">
                <a:solidFill>
                  <a:srgbClr val="000000"/>
                </a:solidFill>
                <a:latin typeface="Open Sans"/>
                <a:ea typeface="Open Sans"/>
                <a:cs typeface="Open Sans"/>
                <a:sym typeface="Open Sans"/>
              </a:endParaRPr>
            </a:p>
          </p:txBody>
        </p:sp>
      </p:grpSp>
      <p:grpSp>
        <p:nvGrpSpPr>
          <p:cNvPr id="787" name="Google Shape;787;p62"/>
          <p:cNvGrpSpPr/>
          <p:nvPr/>
        </p:nvGrpSpPr>
        <p:grpSpPr>
          <a:xfrm>
            <a:off x="1540151" y="2564906"/>
            <a:ext cx="2559653" cy="821258"/>
            <a:chOff x="1905965" y="2851348"/>
            <a:chExt cx="2559653" cy="821258"/>
          </a:xfrm>
        </p:grpSpPr>
        <p:pic>
          <p:nvPicPr>
            <p:cNvPr id="788" name="Google Shape;788;p62"/>
            <p:cNvPicPr preferRelativeResize="0"/>
            <p:nvPr/>
          </p:nvPicPr>
          <p:blipFill rotWithShape="1">
            <a:blip r:embed="rId5">
              <a:alphaModFix/>
            </a:blip>
            <a:srcRect/>
            <a:stretch/>
          </p:blipFill>
          <p:spPr>
            <a:xfrm>
              <a:off x="1905965" y="2851348"/>
              <a:ext cx="769371" cy="821258"/>
            </a:xfrm>
            <a:prstGeom prst="rect">
              <a:avLst/>
            </a:prstGeom>
            <a:noFill/>
            <a:ln>
              <a:noFill/>
            </a:ln>
          </p:spPr>
        </p:pic>
        <p:sp>
          <p:nvSpPr>
            <p:cNvPr id="789" name="Google Shape;789;p62"/>
            <p:cNvSpPr txBox="1"/>
            <p:nvPr/>
          </p:nvSpPr>
          <p:spPr>
            <a:xfrm>
              <a:off x="2685602" y="3052199"/>
              <a:ext cx="17800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Known Data</a:t>
              </a:r>
              <a:endParaRPr sz="1400" b="0" i="0" u="none" strike="noStrike" cap="none">
                <a:solidFill>
                  <a:srgbClr val="000000"/>
                </a:solidFill>
                <a:latin typeface="Arial"/>
                <a:ea typeface="Arial"/>
                <a:cs typeface="Arial"/>
                <a:sym typeface="Arial"/>
              </a:endParaRPr>
            </a:p>
          </p:txBody>
        </p:sp>
      </p:grpSp>
      <p:grpSp>
        <p:nvGrpSpPr>
          <p:cNvPr id="790" name="Google Shape;790;p62"/>
          <p:cNvGrpSpPr/>
          <p:nvPr/>
        </p:nvGrpSpPr>
        <p:grpSpPr>
          <a:xfrm>
            <a:off x="1339728" y="3861425"/>
            <a:ext cx="3116148" cy="1080000"/>
            <a:chOff x="1560068" y="4147867"/>
            <a:chExt cx="3116148" cy="1080000"/>
          </a:xfrm>
        </p:grpSpPr>
        <p:sp>
          <p:nvSpPr>
            <p:cNvPr id="791" name="Google Shape;791;p62"/>
            <p:cNvSpPr/>
            <p:nvPr/>
          </p:nvSpPr>
          <p:spPr>
            <a:xfrm>
              <a:off x="1560068" y="4147867"/>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792" name="Google Shape;792;p62"/>
            <p:cNvPicPr preferRelativeResize="0"/>
            <p:nvPr/>
          </p:nvPicPr>
          <p:blipFill rotWithShape="1">
            <a:blip r:embed="rId6">
              <a:alphaModFix/>
            </a:blip>
            <a:srcRect/>
            <a:stretch/>
          </p:blipFill>
          <p:spPr>
            <a:xfrm>
              <a:off x="1735408" y="4267938"/>
              <a:ext cx="761634" cy="804891"/>
            </a:xfrm>
            <a:prstGeom prst="rect">
              <a:avLst/>
            </a:prstGeom>
            <a:noFill/>
            <a:ln>
              <a:noFill/>
            </a:ln>
          </p:spPr>
        </p:pic>
        <p:sp>
          <p:nvSpPr>
            <p:cNvPr id="793" name="Google Shape;793;p62"/>
            <p:cNvSpPr txBox="1"/>
            <p:nvPr/>
          </p:nvSpPr>
          <p:spPr>
            <a:xfrm>
              <a:off x="2695016" y="4276057"/>
              <a:ext cx="198120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Observations/ Records </a:t>
              </a:r>
              <a:endParaRPr sz="1400" b="0" i="0" u="none" strike="noStrike" cap="none">
                <a:solidFill>
                  <a:srgbClr val="000000"/>
                </a:solidFill>
                <a:latin typeface="Arial"/>
                <a:ea typeface="Arial"/>
                <a:cs typeface="Arial"/>
                <a:sym typeface="Arial"/>
              </a:endParaRPr>
            </a:p>
          </p:txBody>
        </p:sp>
      </p:grpSp>
      <p:grpSp>
        <p:nvGrpSpPr>
          <p:cNvPr id="794" name="Google Shape;794;p62"/>
          <p:cNvGrpSpPr/>
          <p:nvPr/>
        </p:nvGrpSpPr>
        <p:grpSpPr>
          <a:xfrm>
            <a:off x="12261642" y="5592648"/>
            <a:ext cx="2482288" cy="1080000"/>
            <a:chOff x="9289402" y="6281824"/>
            <a:chExt cx="2482288" cy="1080000"/>
          </a:xfrm>
        </p:grpSpPr>
        <p:sp>
          <p:nvSpPr>
            <p:cNvPr id="795" name="Google Shape;795;p62"/>
            <p:cNvSpPr txBox="1"/>
            <p:nvPr/>
          </p:nvSpPr>
          <p:spPr>
            <a:xfrm>
              <a:off x="10369402" y="6484648"/>
              <a:ext cx="140228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Features/ Attributes</a:t>
              </a:r>
              <a:endParaRPr sz="1400" b="0" i="0" u="none" strike="noStrike" cap="none">
                <a:solidFill>
                  <a:srgbClr val="000000"/>
                </a:solidFill>
                <a:latin typeface="Arial"/>
                <a:ea typeface="Arial"/>
                <a:cs typeface="Arial"/>
                <a:sym typeface="Arial"/>
              </a:endParaRPr>
            </a:p>
          </p:txBody>
        </p:sp>
        <p:sp>
          <p:nvSpPr>
            <p:cNvPr id="796" name="Google Shape;796;p62"/>
            <p:cNvSpPr/>
            <p:nvPr/>
          </p:nvSpPr>
          <p:spPr>
            <a:xfrm>
              <a:off x="9289402" y="6281824"/>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797" name="Google Shape;797;p62"/>
            <p:cNvPicPr preferRelativeResize="0"/>
            <p:nvPr/>
          </p:nvPicPr>
          <p:blipFill rotWithShape="1">
            <a:blip r:embed="rId3">
              <a:alphaModFix/>
            </a:blip>
            <a:srcRect/>
            <a:stretch/>
          </p:blipFill>
          <p:spPr>
            <a:xfrm>
              <a:off x="9432688" y="6399912"/>
              <a:ext cx="800221" cy="845670"/>
            </a:xfrm>
            <a:prstGeom prst="rect">
              <a:avLst/>
            </a:prstGeom>
            <a:noFill/>
            <a:ln>
              <a:noFill/>
            </a:ln>
          </p:spPr>
        </p:pic>
      </p:grpSp>
      <p:cxnSp>
        <p:nvCxnSpPr>
          <p:cNvPr id="798" name="Google Shape;798;p62"/>
          <p:cNvCxnSpPr/>
          <p:nvPr/>
        </p:nvCxnSpPr>
        <p:spPr>
          <a:xfrm rot="10800000">
            <a:off x="11331851" y="6128293"/>
            <a:ext cx="887690" cy="0"/>
          </a:xfrm>
          <a:prstGeom prst="straightConnector1">
            <a:avLst/>
          </a:prstGeom>
          <a:noFill/>
          <a:ln w="22225" cap="flat" cmpd="sng">
            <a:solidFill>
              <a:srgbClr val="1BBE9E"/>
            </a:solidFill>
            <a:prstDash val="solid"/>
            <a:miter lim="800000"/>
            <a:headEnd type="none" w="sm" len="sm"/>
            <a:tailEnd type="triangle" w="med" len="med"/>
          </a:ln>
        </p:spPr>
      </p:cxnSp>
      <p:grpSp>
        <p:nvGrpSpPr>
          <p:cNvPr id="799" name="Google Shape;799;p62"/>
          <p:cNvGrpSpPr/>
          <p:nvPr/>
        </p:nvGrpSpPr>
        <p:grpSpPr>
          <a:xfrm>
            <a:off x="12245017" y="3861587"/>
            <a:ext cx="3136105" cy="1080000"/>
            <a:chOff x="11063013" y="4147867"/>
            <a:chExt cx="3136105" cy="1080000"/>
          </a:xfrm>
        </p:grpSpPr>
        <p:sp>
          <p:nvSpPr>
            <p:cNvPr id="800" name="Google Shape;800;p62"/>
            <p:cNvSpPr/>
            <p:nvPr/>
          </p:nvSpPr>
          <p:spPr>
            <a:xfrm>
              <a:off x="11063013" y="4147867"/>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801" name="Google Shape;801;p62"/>
            <p:cNvPicPr preferRelativeResize="0"/>
            <p:nvPr/>
          </p:nvPicPr>
          <p:blipFill rotWithShape="1">
            <a:blip r:embed="rId6">
              <a:alphaModFix/>
            </a:blip>
            <a:srcRect/>
            <a:stretch/>
          </p:blipFill>
          <p:spPr>
            <a:xfrm>
              <a:off x="11230043" y="4293659"/>
              <a:ext cx="763061" cy="806400"/>
            </a:xfrm>
            <a:prstGeom prst="rect">
              <a:avLst/>
            </a:prstGeom>
            <a:noFill/>
            <a:ln>
              <a:noFill/>
            </a:ln>
          </p:spPr>
        </p:pic>
        <p:sp>
          <p:nvSpPr>
            <p:cNvPr id="802" name="Google Shape;802;p62"/>
            <p:cNvSpPr txBox="1"/>
            <p:nvPr/>
          </p:nvSpPr>
          <p:spPr>
            <a:xfrm>
              <a:off x="12217918" y="4276057"/>
              <a:ext cx="198120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Observations/ Records </a:t>
              </a:r>
              <a:endParaRPr sz="1400" b="0" i="0" u="none" strike="noStrike" cap="none">
                <a:solidFill>
                  <a:srgbClr val="000000"/>
                </a:solidFill>
                <a:latin typeface="Arial"/>
                <a:ea typeface="Arial"/>
                <a:cs typeface="Arial"/>
                <a:sym typeface="Arial"/>
              </a:endParaRPr>
            </a:p>
          </p:txBody>
        </p:sp>
      </p:grpSp>
      <p:grpSp>
        <p:nvGrpSpPr>
          <p:cNvPr id="803" name="Google Shape;803;p62"/>
          <p:cNvGrpSpPr/>
          <p:nvPr/>
        </p:nvGrpSpPr>
        <p:grpSpPr>
          <a:xfrm>
            <a:off x="12409646" y="2565068"/>
            <a:ext cx="2805226" cy="821258"/>
            <a:chOff x="11227642" y="2851348"/>
            <a:chExt cx="2805226" cy="821258"/>
          </a:xfrm>
        </p:grpSpPr>
        <p:pic>
          <p:nvPicPr>
            <p:cNvPr id="804" name="Google Shape;804;p62"/>
            <p:cNvPicPr preferRelativeResize="0"/>
            <p:nvPr/>
          </p:nvPicPr>
          <p:blipFill rotWithShape="1">
            <a:blip r:embed="rId7">
              <a:alphaModFix/>
            </a:blip>
            <a:srcRect/>
            <a:stretch/>
          </p:blipFill>
          <p:spPr>
            <a:xfrm>
              <a:off x="11227642" y="2851348"/>
              <a:ext cx="769371" cy="821258"/>
            </a:xfrm>
            <a:prstGeom prst="rect">
              <a:avLst/>
            </a:prstGeom>
            <a:noFill/>
            <a:ln>
              <a:noFill/>
            </a:ln>
          </p:spPr>
        </p:pic>
        <p:sp>
          <p:nvSpPr>
            <p:cNvPr id="805" name="Google Shape;805;p62"/>
            <p:cNvSpPr txBox="1"/>
            <p:nvPr/>
          </p:nvSpPr>
          <p:spPr>
            <a:xfrm>
              <a:off x="12051668" y="2913498"/>
              <a:ext cx="198120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New or Unseen Data</a:t>
              </a:r>
              <a:endParaRPr sz="1400" b="0" i="0" u="none" strike="noStrike" cap="none">
                <a:solidFill>
                  <a:srgbClr val="000000"/>
                </a:solidFill>
                <a:latin typeface="Arial"/>
                <a:ea typeface="Arial"/>
                <a:cs typeface="Arial"/>
                <a:sym typeface="Arial"/>
              </a:endParaRPr>
            </a:p>
          </p:txBody>
        </p:sp>
      </p:grpSp>
      <p:cxnSp>
        <p:nvCxnSpPr>
          <p:cNvPr id="806" name="Google Shape;806;p62"/>
          <p:cNvCxnSpPr/>
          <p:nvPr/>
        </p:nvCxnSpPr>
        <p:spPr>
          <a:xfrm>
            <a:off x="12794331" y="3401249"/>
            <a:ext cx="0" cy="451146"/>
          </a:xfrm>
          <a:prstGeom prst="straightConnector1">
            <a:avLst/>
          </a:prstGeom>
          <a:noFill/>
          <a:ln w="22225" cap="flat" cmpd="sng">
            <a:solidFill>
              <a:srgbClr val="1BBE9E"/>
            </a:solidFill>
            <a:prstDash val="solid"/>
            <a:miter lim="800000"/>
            <a:headEnd type="none" w="sm" len="sm"/>
            <a:tailEnd type="triangle" w="med" len="med"/>
          </a:ln>
        </p:spPr>
      </p:cxnSp>
      <p:cxnSp>
        <p:nvCxnSpPr>
          <p:cNvPr id="807" name="Google Shape;807;p62"/>
          <p:cNvCxnSpPr/>
          <p:nvPr/>
        </p:nvCxnSpPr>
        <p:spPr>
          <a:xfrm>
            <a:off x="1894753" y="3397509"/>
            <a:ext cx="0" cy="450000"/>
          </a:xfrm>
          <a:prstGeom prst="straightConnector1">
            <a:avLst/>
          </a:prstGeom>
          <a:noFill/>
          <a:ln w="22225" cap="flat" cmpd="sng">
            <a:solidFill>
              <a:srgbClr val="2F829C"/>
            </a:solidFill>
            <a:prstDash val="solid"/>
            <a:miter lim="800000"/>
            <a:headEnd type="none" w="sm" len="sm"/>
            <a:tailEnd type="triangle" w="med" len="med"/>
          </a:ln>
        </p:spPr>
      </p:cxnSp>
      <p:cxnSp>
        <p:nvCxnSpPr>
          <p:cNvPr id="808" name="Google Shape;808;p62"/>
          <p:cNvCxnSpPr/>
          <p:nvPr/>
        </p:nvCxnSpPr>
        <p:spPr>
          <a:xfrm>
            <a:off x="1894753" y="4950570"/>
            <a:ext cx="0" cy="599267"/>
          </a:xfrm>
          <a:prstGeom prst="straightConnector1">
            <a:avLst/>
          </a:prstGeom>
          <a:noFill/>
          <a:ln w="22225" cap="flat" cmpd="sng">
            <a:solidFill>
              <a:srgbClr val="2F829C"/>
            </a:solidFill>
            <a:prstDash val="solid"/>
            <a:miter lim="800000"/>
            <a:headEnd type="none" w="sm" len="sm"/>
            <a:tailEnd type="triangle" w="med" len="med"/>
          </a:ln>
        </p:spPr>
      </p:cxnSp>
      <p:cxnSp>
        <p:nvCxnSpPr>
          <p:cNvPr id="809" name="Google Shape;809;p62"/>
          <p:cNvCxnSpPr/>
          <p:nvPr/>
        </p:nvCxnSpPr>
        <p:spPr>
          <a:xfrm>
            <a:off x="3821329" y="6117265"/>
            <a:ext cx="822950" cy="0"/>
          </a:xfrm>
          <a:prstGeom prst="straightConnector1">
            <a:avLst/>
          </a:prstGeom>
          <a:noFill/>
          <a:ln w="22225" cap="flat" cmpd="sng">
            <a:solidFill>
              <a:srgbClr val="2F829C"/>
            </a:solidFill>
            <a:prstDash val="solid"/>
            <a:miter lim="800000"/>
            <a:headEnd type="none" w="sm" len="sm"/>
            <a:tailEnd type="triangle" w="med" len="med"/>
          </a:ln>
        </p:spPr>
      </p:cxnSp>
      <p:grpSp>
        <p:nvGrpSpPr>
          <p:cNvPr id="810" name="Google Shape;810;p62"/>
          <p:cNvGrpSpPr/>
          <p:nvPr/>
        </p:nvGrpSpPr>
        <p:grpSpPr>
          <a:xfrm>
            <a:off x="8774240" y="5577265"/>
            <a:ext cx="3297821" cy="1080000"/>
            <a:chOff x="10604970" y="5883101"/>
            <a:chExt cx="3297821" cy="1080000"/>
          </a:xfrm>
        </p:grpSpPr>
        <p:sp>
          <p:nvSpPr>
            <p:cNvPr id="811" name="Google Shape;811;p62"/>
            <p:cNvSpPr txBox="1"/>
            <p:nvPr/>
          </p:nvSpPr>
          <p:spPr>
            <a:xfrm>
              <a:off x="11734886" y="6046940"/>
              <a:ext cx="2167905"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Predictive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Model</a:t>
              </a:r>
              <a:endParaRPr sz="1400" b="0" i="0" u="none" strike="noStrike" cap="none">
                <a:solidFill>
                  <a:srgbClr val="000000"/>
                </a:solidFill>
                <a:latin typeface="Arial"/>
                <a:ea typeface="Arial"/>
                <a:cs typeface="Arial"/>
                <a:sym typeface="Arial"/>
              </a:endParaRPr>
            </a:p>
          </p:txBody>
        </p:sp>
        <p:grpSp>
          <p:nvGrpSpPr>
            <p:cNvPr id="812" name="Google Shape;812;p62"/>
            <p:cNvGrpSpPr/>
            <p:nvPr/>
          </p:nvGrpSpPr>
          <p:grpSpPr>
            <a:xfrm>
              <a:off x="10604970" y="5883101"/>
              <a:ext cx="1080000" cy="1080000"/>
              <a:chOff x="10864050" y="5945322"/>
              <a:chExt cx="1080000" cy="1080000"/>
            </a:xfrm>
          </p:grpSpPr>
          <p:pic>
            <p:nvPicPr>
              <p:cNvPr id="813" name="Google Shape;813;p62"/>
              <p:cNvPicPr preferRelativeResize="0"/>
              <p:nvPr/>
            </p:nvPicPr>
            <p:blipFill rotWithShape="1">
              <a:blip r:embed="rId8">
                <a:alphaModFix/>
              </a:blip>
              <a:srcRect/>
              <a:stretch/>
            </p:blipFill>
            <p:spPr>
              <a:xfrm>
                <a:off x="10917736" y="6019496"/>
                <a:ext cx="949763" cy="994621"/>
              </a:xfrm>
              <a:prstGeom prst="rect">
                <a:avLst/>
              </a:prstGeom>
              <a:noFill/>
              <a:ln>
                <a:noFill/>
              </a:ln>
            </p:spPr>
          </p:pic>
          <p:sp>
            <p:nvSpPr>
              <p:cNvPr id="814" name="Google Shape;814;p62"/>
              <p:cNvSpPr/>
              <p:nvPr/>
            </p:nvSpPr>
            <p:spPr>
              <a:xfrm>
                <a:off x="10864050" y="5945322"/>
                <a:ext cx="1080000" cy="1080000"/>
              </a:xfrm>
              <a:prstGeom prst="ellipse">
                <a:avLst/>
              </a:prstGeom>
              <a:no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grpSp>
      </p:grpSp>
      <p:cxnSp>
        <p:nvCxnSpPr>
          <p:cNvPr id="815" name="Google Shape;815;p62"/>
          <p:cNvCxnSpPr/>
          <p:nvPr/>
        </p:nvCxnSpPr>
        <p:spPr>
          <a:xfrm>
            <a:off x="9300815" y="6679289"/>
            <a:ext cx="0" cy="493412"/>
          </a:xfrm>
          <a:prstGeom prst="straightConnector1">
            <a:avLst/>
          </a:prstGeom>
          <a:noFill/>
          <a:ln w="22225" cap="flat" cmpd="sng">
            <a:solidFill>
              <a:srgbClr val="1BBE9E"/>
            </a:solidFill>
            <a:prstDash val="solid"/>
            <a:miter lim="800000"/>
            <a:headEnd type="none" w="sm" len="sm"/>
            <a:tailEnd type="triangle" w="med" len="med"/>
          </a:ln>
        </p:spPr>
      </p:cxnSp>
      <p:grpSp>
        <p:nvGrpSpPr>
          <p:cNvPr id="816" name="Google Shape;816;p62"/>
          <p:cNvGrpSpPr/>
          <p:nvPr/>
        </p:nvGrpSpPr>
        <p:grpSpPr>
          <a:xfrm>
            <a:off x="8774240" y="7217165"/>
            <a:ext cx="3162836" cy="1080000"/>
            <a:chOff x="10606409" y="7400915"/>
            <a:chExt cx="3162836" cy="1080000"/>
          </a:xfrm>
        </p:grpSpPr>
        <p:sp>
          <p:nvSpPr>
            <p:cNvPr id="817" name="Google Shape;817;p62"/>
            <p:cNvSpPr txBox="1"/>
            <p:nvPr/>
          </p:nvSpPr>
          <p:spPr>
            <a:xfrm>
              <a:off x="11736284" y="7564457"/>
              <a:ext cx="2032961"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Data Representation</a:t>
              </a:r>
              <a:endParaRPr sz="1400" b="0" i="0" u="none" strike="noStrike" cap="none">
                <a:solidFill>
                  <a:srgbClr val="000000"/>
                </a:solidFill>
                <a:latin typeface="Arial"/>
                <a:ea typeface="Arial"/>
                <a:cs typeface="Arial"/>
                <a:sym typeface="Arial"/>
              </a:endParaRPr>
            </a:p>
          </p:txBody>
        </p:sp>
        <p:grpSp>
          <p:nvGrpSpPr>
            <p:cNvPr id="818" name="Google Shape;818;p62"/>
            <p:cNvGrpSpPr/>
            <p:nvPr/>
          </p:nvGrpSpPr>
          <p:grpSpPr>
            <a:xfrm>
              <a:off x="10606409" y="7400915"/>
              <a:ext cx="1080000" cy="1080000"/>
              <a:chOff x="13416564" y="7369457"/>
              <a:chExt cx="1080000" cy="1080000"/>
            </a:xfrm>
          </p:grpSpPr>
          <p:sp>
            <p:nvSpPr>
              <p:cNvPr id="819" name="Google Shape;819;p62"/>
              <p:cNvSpPr/>
              <p:nvPr/>
            </p:nvSpPr>
            <p:spPr>
              <a:xfrm>
                <a:off x="13416564" y="7369457"/>
                <a:ext cx="1080000" cy="1080000"/>
              </a:xfrm>
              <a:prstGeom prst="ellipse">
                <a:avLst/>
              </a:prstGeom>
              <a:noFill/>
              <a:ln w="12700" cap="flat" cmpd="sng">
                <a:solidFill>
                  <a:srgbClr val="6969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820" name="Google Shape;820;p62"/>
              <p:cNvPicPr preferRelativeResize="0"/>
              <p:nvPr/>
            </p:nvPicPr>
            <p:blipFill rotWithShape="1">
              <a:blip r:embed="rId9">
                <a:alphaModFix/>
              </a:blip>
              <a:srcRect/>
              <a:stretch/>
            </p:blipFill>
            <p:spPr>
              <a:xfrm>
                <a:off x="13582873" y="7506257"/>
                <a:ext cx="763061" cy="806400"/>
              </a:xfrm>
              <a:prstGeom prst="rect">
                <a:avLst/>
              </a:prstGeom>
              <a:noFill/>
              <a:ln>
                <a:noFill/>
              </a:ln>
            </p:spPr>
          </p:pic>
        </p:grpSp>
      </p:grpSp>
      <p:cxnSp>
        <p:nvCxnSpPr>
          <p:cNvPr id="821" name="Google Shape;821;p62"/>
          <p:cNvCxnSpPr/>
          <p:nvPr/>
        </p:nvCxnSpPr>
        <p:spPr>
          <a:xfrm>
            <a:off x="12794331" y="4967022"/>
            <a:ext cx="0" cy="582815"/>
          </a:xfrm>
          <a:prstGeom prst="straightConnector1">
            <a:avLst/>
          </a:prstGeom>
          <a:noFill/>
          <a:ln w="22225" cap="flat" cmpd="sng">
            <a:solidFill>
              <a:srgbClr val="1BBE9E"/>
            </a:solidFill>
            <a:prstDash val="solid"/>
            <a:miter lim="800000"/>
            <a:headEnd type="none" w="sm" len="sm"/>
            <a:tailEnd type="triangle" w="med" len="med"/>
          </a:ln>
        </p:spPr>
      </p:cxnSp>
      <p:cxnSp>
        <p:nvCxnSpPr>
          <p:cNvPr id="822" name="Google Shape;822;p62"/>
          <p:cNvCxnSpPr/>
          <p:nvPr/>
        </p:nvCxnSpPr>
        <p:spPr>
          <a:xfrm>
            <a:off x="7155345" y="6117265"/>
            <a:ext cx="1495606" cy="0"/>
          </a:xfrm>
          <a:prstGeom prst="straightConnector1">
            <a:avLst/>
          </a:prstGeom>
          <a:noFill/>
          <a:ln w="22225" cap="flat" cmpd="sng">
            <a:solidFill>
              <a:srgbClr val="2F829C"/>
            </a:solidFill>
            <a:prstDash val="solid"/>
            <a:miter lim="800000"/>
            <a:headEnd type="none" w="sm" len="sm"/>
            <a:tailEnd type="triangle" w="med" len="med"/>
          </a:ln>
        </p:spPr>
      </p:cxnSp>
      <p:pic>
        <p:nvPicPr>
          <p:cNvPr id="823" name="Google Shape;823;p62"/>
          <p:cNvPicPr preferRelativeResize="0"/>
          <p:nvPr/>
        </p:nvPicPr>
        <p:blipFill rotWithShape="1">
          <a:blip r:embed="rId10">
            <a:alphaModFix/>
          </a:blip>
          <a:srcRect/>
          <a:stretch/>
        </p:blipFill>
        <p:spPr>
          <a:xfrm>
            <a:off x="1232052" y="506872"/>
            <a:ext cx="13760635" cy="6241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6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Steps 5 and 6: Train, Test, and Optimize the Model</a:t>
            </a:r>
            <a:endParaRPr/>
          </a:p>
        </p:txBody>
      </p:sp>
      <p:sp>
        <p:nvSpPr>
          <p:cNvPr id="830" name="Google Shape;830;p63"/>
          <p:cNvSpPr txBox="1">
            <a:spLocks noGrp="1"/>
          </p:cNvSpPr>
          <p:nvPr>
            <p:ph type="body" idx="4294967295"/>
          </p:nvPr>
        </p:nvSpPr>
        <p:spPr>
          <a:xfrm>
            <a:off x="2150878" y="1150938"/>
            <a:ext cx="11965289" cy="46037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To train supervised learning models, data analysts usually divide a known dataset into training and testing sets.</a:t>
            </a:r>
            <a:endParaRPr sz="2200">
              <a:solidFill>
                <a:srgbClr val="404040"/>
              </a:solidFill>
              <a:latin typeface="Open Sans"/>
              <a:ea typeface="Open Sans"/>
              <a:cs typeface="Open Sans"/>
              <a:sym typeface="Open Sans"/>
            </a:endParaRPr>
          </a:p>
        </p:txBody>
      </p:sp>
      <p:grpSp>
        <p:nvGrpSpPr>
          <p:cNvPr id="831" name="Google Shape;831;p63"/>
          <p:cNvGrpSpPr/>
          <p:nvPr/>
        </p:nvGrpSpPr>
        <p:grpSpPr>
          <a:xfrm>
            <a:off x="4248683" y="5563790"/>
            <a:ext cx="2507175" cy="1080000"/>
            <a:chOff x="2953151" y="5464789"/>
            <a:chExt cx="2507175" cy="1080000"/>
          </a:xfrm>
        </p:grpSpPr>
        <p:sp>
          <p:nvSpPr>
            <p:cNvPr id="832" name="Google Shape;832;p63"/>
            <p:cNvSpPr txBox="1"/>
            <p:nvPr/>
          </p:nvSpPr>
          <p:spPr>
            <a:xfrm>
              <a:off x="4058038" y="5629826"/>
              <a:ext cx="140228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Features/ Attributes</a:t>
              </a:r>
              <a:endParaRPr sz="1400" b="0" i="0" u="none" strike="noStrike" cap="none">
                <a:solidFill>
                  <a:srgbClr val="000000"/>
                </a:solidFill>
                <a:latin typeface="Arial"/>
                <a:ea typeface="Arial"/>
                <a:cs typeface="Arial"/>
                <a:sym typeface="Arial"/>
              </a:endParaRPr>
            </a:p>
          </p:txBody>
        </p:sp>
        <p:grpSp>
          <p:nvGrpSpPr>
            <p:cNvPr id="833" name="Google Shape;833;p63"/>
            <p:cNvGrpSpPr/>
            <p:nvPr/>
          </p:nvGrpSpPr>
          <p:grpSpPr>
            <a:xfrm>
              <a:off x="2953151" y="5464789"/>
              <a:ext cx="1080000" cy="1080000"/>
              <a:chOff x="2260077" y="6011765"/>
              <a:chExt cx="1080000" cy="1080000"/>
            </a:xfrm>
          </p:grpSpPr>
          <p:sp>
            <p:nvSpPr>
              <p:cNvPr id="834" name="Google Shape;834;p63"/>
              <p:cNvSpPr/>
              <p:nvPr/>
            </p:nvSpPr>
            <p:spPr>
              <a:xfrm>
                <a:off x="2260077" y="6011765"/>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835" name="Google Shape;835;p63"/>
              <p:cNvPicPr preferRelativeResize="0"/>
              <p:nvPr/>
            </p:nvPicPr>
            <p:blipFill rotWithShape="1">
              <a:blip r:embed="rId3">
                <a:alphaModFix/>
              </a:blip>
              <a:srcRect/>
              <a:stretch/>
            </p:blipFill>
            <p:spPr>
              <a:xfrm>
                <a:off x="2428814" y="6165087"/>
                <a:ext cx="763061" cy="806400"/>
              </a:xfrm>
              <a:prstGeom prst="rect">
                <a:avLst/>
              </a:prstGeom>
              <a:noFill/>
              <a:ln>
                <a:noFill/>
              </a:ln>
            </p:spPr>
          </p:pic>
        </p:grpSp>
      </p:grpSp>
      <p:grpSp>
        <p:nvGrpSpPr>
          <p:cNvPr id="836" name="Google Shape;836;p63"/>
          <p:cNvGrpSpPr/>
          <p:nvPr/>
        </p:nvGrpSpPr>
        <p:grpSpPr>
          <a:xfrm>
            <a:off x="3201497" y="2950349"/>
            <a:ext cx="2559653" cy="821258"/>
            <a:chOff x="1905965" y="2851348"/>
            <a:chExt cx="2559653" cy="821258"/>
          </a:xfrm>
        </p:grpSpPr>
        <p:pic>
          <p:nvPicPr>
            <p:cNvPr id="837" name="Google Shape;837;p63"/>
            <p:cNvPicPr preferRelativeResize="0"/>
            <p:nvPr/>
          </p:nvPicPr>
          <p:blipFill rotWithShape="1">
            <a:blip r:embed="rId4">
              <a:alphaModFix/>
            </a:blip>
            <a:srcRect/>
            <a:stretch/>
          </p:blipFill>
          <p:spPr>
            <a:xfrm>
              <a:off x="1905965" y="2851348"/>
              <a:ext cx="769371" cy="821258"/>
            </a:xfrm>
            <a:prstGeom prst="rect">
              <a:avLst/>
            </a:prstGeom>
            <a:noFill/>
            <a:ln>
              <a:noFill/>
            </a:ln>
          </p:spPr>
        </p:pic>
        <p:sp>
          <p:nvSpPr>
            <p:cNvPr id="838" name="Google Shape;838;p63"/>
            <p:cNvSpPr txBox="1"/>
            <p:nvPr/>
          </p:nvSpPr>
          <p:spPr>
            <a:xfrm>
              <a:off x="2685602" y="3052199"/>
              <a:ext cx="17800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Known Data</a:t>
              </a:r>
              <a:endParaRPr sz="1400" b="0" i="0" u="none" strike="noStrike" cap="none">
                <a:solidFill>
                  <a:srgbClr val="000000"/>
                </a:solidFill>
                <a:latin typeface="Arial"/>
                <a:ea typeface="Arial"/>
                <a:cs typeface="Arial"/>
                <a:sym typeface="Arial"/>
              </a:endParaRPr>
            </a:p>
          </p:txBody>
        </p:sp>
      </p:grpSp>
      <p:grpSp>
        <p:nvGrpSpPr>
          <p:cNvPr id="839" name="Google Shape;839;p63"/>
          <p:cNvGrpSpPr/>
          <p:nvPr/>
        </p:nvGrpSpPr>
        <p:grpSpPr>
          <a:xfrm>
            <a:off x="3001074" y="4246868"/>
            <a:ext cx="3116148" cy="1080000"/>
            <a:chOff x="1560068" y="4147867"/>
            <a:chExt cx="3116148" cy="1080000"/>
          </a:xfrm>
        </p:grpSpPr>
        <p:sp>
          <p:nvSpPr>
            <p:cNvPr id="840" name="Google Shape;840;p63"/>
            <p:cNvSpPr/>
            <p:nvPr/>
          </p:nvSpPr>
          <p:spPr>
            <a:xfrm>
              <a:off x="1560068" y="4147867"/>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841" name="Google Shape;841;p63"/>
            <p:cNvPicPr preferRelativeResize="0"/>
            <p:nvPr/>
          </p:nvPicPr>
          <p:blipFill rotWithShape="1">
            <a:blip r:embed="rId5">
              <a:alphaModFix/>
            </a:blip>
            <a:srcRect/>
            <a:stretch/>
          </p:blipFill>
          <p:spPr>
            <a:xfrm>
              <a:off x="1735408" y="4267938"/>
              <a:ext cx="761634" cy="804891"/>
            </a:xfrm>
            <a:prstGeom prst="rect">
              <a:avLst/>
            </a:prstGeom>
            <a:noFill/>
            <a:ln>
              <a:noFill/>
            </a:ln>
          </p:spPr>
        </p:pic>
        <p:sp>
          <p:nvSpPr>
            <p:cNvPr id="842" name="Google Shape;842;p63"/>
            <p:cNvSpPr txBox="1"/>
            <p:nvPr/>
          </p:nvSpPr>
          <p:spPr>
            <a:xfrm>
              <a:off x="2695016" y="4276057"/>
              <a:ext cx="198120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Observations/ Records </a:t>
              </a:r>
              <a:endParaRPr sz="1400" b="0" i="0" u="none" strike="noStrike" cap="none">
                <a:solidFill>
                  <a:srgbClr val="000000"/>
                </a:solidFill>
                <a:latin typeface="Arial"/>
                <a:ea typeface="Arial"/>
                <a:cs typeface="Arial"/>
                <a:sym typeface="Arial"/>
              </a:endParaRPr>
            </a:p>
          </p:txBody>
        </p:sp>
      </p:grpSp>
      <p:cxnSp>
        <p:nvCxnSpPr>
          <p:cNvPr id="843" name="Google Shape;843;p63"/>
          <p:cNvCxnSpPr/>
          <p:nvPr/>
        </p:nvCxnSpPr>
        <p:spPr>
          <a:xfrm>
            <a:off x="3556099" y="3782952"/>
            <a:ext cx="0" cy="450000"/>
          </a:xfrm>
          <a:prstGeom prst="straightConnector1">
            <a:avLst/>
          </a:prstGeom>
          <a:noFill/>
          <a:ln w="22225" cap="flat" cmpd="sng">
            <a:solidFill>
              <a:srgbClr val="2F829C"/>
            </a:solidFill>
            <a:prstDash val="solid"/>
            <a:miter lim="800000"/>
            <a:headEnd type="none" w="sm" len="sm"/>
            <a:tailEnd type="triangle" w="med" len="med"/>
          </a:ln>
        </p:spPr>
      </p:cxnSp>
      <p:grpSp>
        <p:nvGrpSpPr>
          <p:cNvPr id="844" name="Google Shape;844;p63"/>
          <p:cNvGrpSpPr/>
          <p:nvPr/>
        </p:nvGrpSpPr>
        <p:grpSpPr>
          <a:xfrm>
            <a:off x="3541828" y="5336013"/>
            <a:ext cx="648000" cy="759789"/>
            <a:chOff x="2246296" y="5237012"/>
            <a:chExt cx="648000" cy="759789"/>
          </a:xfrm>
        </p:grpSpPr>
        <p:cxnSp>
          <p:nvCxnSpPr>
            <p:cNvPr id="845" name="Google Shape;845;p63"/>
            <p:cNvCxnSpPr/>
            <p:nvPr/>
          </p:nvCxnSpPr>
          <p:spPr>
            <a:xfrm>
              <a:off x="2246296" y="5996801"/>
              <a:ext cx="648000" cy="0"/>
            </a:xfrm>
            <a:prstGeom prst="straightConnector1">
              <a:avLst/>
            </a:prstGeom>
            <a:noFill/>
            <a:ln w="22225" cap="flat" cmpd="sng">
              <a:solidFill>
                <a:srgbClr val="2F829C"/>
              </a:solidFill>
              <a:prstDash val="solid"/>
              <a:miter lim="800000"/>
              <a:headEnd type="none" w="sm" len="sm"/>
              <a:tailEnd type="triangle" w="med" len="med"/>
            </a:ln>
          </p:spPr>
        </p:cxnSp>
        <p:cxnSp>
          <p:nvCxnSpPr>
            <p:cNvPr id="846" name="Google Shape;846;p63"/>
            <p:cNvCxnSpPr/>
            <p:nvPr/>
          </p:nvCxnSpPr>
          <p:spPr>
            <a:xfrm>
              <a:off x="2260567" y="5237012"/>
              <a:ext cx="0" cy="759789"/>
            </a:xfrm>
            <a:prstGeom prst="straightConnector1">
              <a:avLst/>
            </a:prstGeom>
            <a:noFill/>
            <a:ln w="22225" cap="flat" cmpd="sng">
              <a:solidFill>
                <a:srgbClr val="2F829C"/>
              </a:solidFill>
              <a:prstDash val="solid"/>
              <a:miter lim="800000"/>
              <a:headEnd type="none" w="sm" len="sm"/>
              <a:tailEnd type="none" w="sm" len="sm"/>
            </a:ln>
          </p:spPr>
        </p:cxnSp>
      </p:grpSp>
      <p:grpSp>
        <p:nvGrpSpPr>
          <p:cNvPr id="847" name="Google Shape;847;p63"/>
          <p:cNvGrpSpPr/>
          <p:nvPr/>
        </p:nvGrpSpPr>
        <p:grpSpPr>
          <a:xfrm>
            <a:off x="3541074" y="6103257"/>
            <a:ext cx="648000" cy="1306621"/>
            <a:chOff x="3616793" y="4832277"/>
            <a:chExt cx="648000" cy="1306621"/>
          </a:xfrm>
        </p:grpSpPr>
        <p:cxnSp>
          <p:nvCxnSpPr>
            <p:cNvPr id="848" name="Google Shape;848;p63"/>
            <p:cNvCxnSpPr/>
            <p:nvPr/>
          </p:nvCxnSpPr>
          <p:spPr>
            <a:xfrm>
              <a:off x="3616793" y="6138898"/>
              <a:ext cx="648000" cy="0"/>
            </a:xfrm>
            <a:prstGeom prst="straightConnector1">
              <a:avLst/>
            </a:prstGeom>
            <a:noFill/>
            <a:ln w="22225" cap="flat" cmpd="sng">
              <a:solidFill>
                <a:srgbClr val="2F829C"/>
              </a:solidFill>
              <a:prstDash val="solid"/>
              <a:miter lim="800000"/>
              <a:headEnd type="none" w="sm" len="sm"/>
              <a:tailEnd type="triangle" w="med" len="med"/>
            </a:ln>
          </p:spPr>
        </p:cxnSp>
        <p:cxnSp>
          <p:nvCxnSpPr>
            <p:cNvPr id="849" name="Google Shape;849;p63"/>
            <p:cNvCxnSpPr/>
            <p:nvPr/>
          </p:nvCxnSpPr>
          <p:spPr>
            <a:xfrm>
              <a:off x="3630651" y="4832277"/>
              <a:ext cx="0" cy="1297432"/>
            </a:xfrm>
            <a:prstGeom prst="straightConnector1">
              <a:avLst/>
            </a:prstGeom>
            <a:noFill/>
            <a:ln w="22225" cap="flat" cmpd="sng">
              <a:solidFill>
                <a:srgbClr val="2F829C"/>
              </a:solidFill>
              <a:prstDash val="solid"/>
              <a:miter lim="800000"/>
              <a:headEnd type="none" w="sm" len="sm"/>
              <a:tailEnd type="none" w="sm" len="sm"/>
            </a:ln>
          </p:spPr>
        </p:cxnSp>
      </p:grpSp>
      <p:grpSp>
        <p:nvGrpSpPr>
          <p:cNvPr id="850" name="Google Shape;850;p63"/>
          <p:cNvGrpSpPr/>
          <p:nvPr/>
        </p:nvGrpSpPr>
        <p:grpSpPr>
          <a:xfrm>
            <a:off x="4233642" y="6843413"/>
            <a:ext cx="2643824" cy="1080000"/>
            <a:chOff x="2938110" y="6744412"/>
            <a:chExt cx="2643824" cy="1080000"/>
          </a:xfrm>
        </p:grpSpPr>
        <p:sp>
          <p:nvSpPr>
            <p:cNvPr id="851" name="Google Shape;851;p63"/>
            <p:cNvSpPr txBox="1"/>
            <p:nvPr/>
          </p:nvSpPr>
          <p:spPr>
            <a:xfrm>
              <a:off x="4058038" y="6933812"/>
              <a:ext cx="152389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Response/ Label</a:t>
              </a:r>
              <a:endParaRPr sz="1400" b="0" i="0" u="none" strike="noStrike" cap="none">
                <a:solidFill>
                  <a:srgbClr val="000000"/>
                </a:solidFill>
                <a:latin typeface="Arial"/>
                <a:ea typeface="Arial"/>
                <a:cs typeface="Arial"/>
                <a:sym typeface="Arial"/>
              </a:endParaRPr>
            </a:p>
          </p:txBody>
        </p:sp>
        <p:sp>
          <p:nvSpPr>
            <p:cNvPr id="852" name="Google Shape;852;p63"/>
            <p:cNvSpPr/>
            <p:nvPr/>
          </p:nvSpPr>
          <p:spPr>
            <a:xfrm>
              <a:off x="2938110" y="6744412"/>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853" name="Google Shape;853;p63"/>
            <p:cNvPicPr preferRelativeResize="0"/>
            <p:nvPr/>
          </p:nvPicPr>
          <p:blipFill rotWithShape="1">
            <a:blip r:embed="rId6">
              <a:alphaModFix/>
            </a:blip>
            <a:srcRect/>
            <a:stretch/>
          </p:blipFill>
          <p:spPr>
            <a:xfrm>
              <a:off x="3096579" y="6870454"/>
              <a:ext cx="763061" cy="806400"/>
            </a:xfrm>
            <a:prstGeom prst="rect">
              <a:avLst/>
            </a:prstGeom>
            <a:noFill/>
            <a:ln>
              <a:noFill/>
            </a:ln>
          </p:spPr>
        </p:pic>
      </p:grpSp>
      <p:sp>
        <p:nvSpPr>
          <p:cNvPr id="854" name="Google Shape;854;p63"/>
          <p:cNvSpPr txBox="1"/>
          <p:nvPr/>
        </p:nvSpPr>
        <p:spPr>
          <a:xfrm>
            <a:off x="3260485" y="2045491"/>
            <a:ext cx="3171061" cy="470450"/>
          </a:xfrm>
          <a:prstGeom prst="rect">
            <a:avLst/>
          </a:prstGeom>
          <a:solidFill>
            <a:srgbClr val="C4FC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chemeClr val="dk1"/>
                </a:solidFill>
                <a:latin typeface="Open Sans"/>
                <a:ea typeface="Open Sans"/>
                <a:cs typeface="Open Sans"/>
                <a:sym typeface="Open Sans"/>
              </a:rPr>
              <a:t>Supervised Learning</a:t>
            </a:r>
            <a:endParaRPr sz="1400" b="0" i="0" u="none" strike="noStrike" cap="none">
              <a:solidFill>
                <a:srgbClr val="000000"/>
              </a:solidFill>
              <a:latin typeface="Arial"/>
              <a:ea typeface="Arial"/>
              <a:cs typeface="Arial"/>
              <a:sym typeface="Arial"/>
            </a:endParaRPr>
          </a:p>
        </p:txBody>
      </p:sp>
      <p:sp>
        <p:nvSpPr>
          <p:cNvPr id="855" name="Google Shape;855;p63"/>
          <p:cNvSpPr txBox="1"/>
          <p:nvPr/>
        </p:nvSpPr>
        <p:spPr>
          <a:xfrm>
            <a:off x="9704186" y="2045491"/>
            <a:ext cx="3571812" cy="470450"/>
          </a:xfrm>
          <a:prstGeom prst="rect">
            <a:avLst/>
          </a:prstGeom>
          <a:solidFill>
            <a:srgbClr val="C4FC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chemeClr val="dk1"/>
                </a:solidFill>
                <a:latin typeface="Open Sans"/>
                <a:ea typeface="Open Sans"/>
                <a:cs typeface="Open Sans"/>
                <a:sym typeface="Open Sans"/>
              </a:rPr>
              <a:t>Unsupervised Learning</a:t>
            </a:r>
            <a:endParaRPr sz="1400" b="0" i="0" u="none" strike="noStrike" cap="none">
              <a:solidFill>
                <a:srgbClr val="000000"/>
              </a:solidFill>
              <a:latin typeface="Arial"/>
              <a:ea typeface="Arial"/>
              <a:cs typeface="Arial"/>
              <a:sym typeface="Arial"/>
            </a:endParaRPr>
          </a:p>
        </p:txBody>
      </p:sp>
      <p:grpSp>
        <p:nvGrpSpPr>
          <p:cNvPr id="856" name="Google Shape;856;p63"/>
          <p:cNvGrpSpPr/>
          <p:nvPr/>
        </p:nvGrpSpPr>
        <p:grpSpPr>
          <a:xfrm>
            <a:off x="9848564" y="6076093"/>
            <a:ext cx="2507175" cy="1080000"/>
            <a:chOff x="2953151" y="5464789"/>
            <a:chExt cx="2507175" cy="1080000"/>
          </a:xfrm>
        </p:grpSpPr>
        <p:sp>
          <p:nvSpPr>
            <p:cNvPr id="857" name="Google Shape;857;p63"/>
            <p:cNvSpPr txBox="1"/>
            <p:nvPr/>
          </p:nvSpPr>
          <p:spPr>
            <a:xfrm>
              <a:off x="4058038" y="5629826"/>
              <a:ext cx="1402288"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Features/ Attributes</a:t>
              </a:r>
              <a:endParaRPr sz="1400" b="0" i="0" u="none" strike="noStrike" cap="none">
                <a:solidFill>
                  <a:srgbClr val="000000"/>
                </a:solidFill>
                <a:latin typeface="Arial"/>
                <a:ea typeface="Arial"/>
                <a:cs typeface="Arial"/>
                <a:sym typeface="Arial"/>
              </a:endParaRPr>
            </a:p>
          </p:txBody>
        </p:sp>
        <p:grpSp>
          <p:nvGrpSpPr>
            <p:cNvPr id="858" name="Google Shape;858;p63"/>
            <p:cNvGrpSpPr/>
            <p:nvPr/>
          </p:nvGrpSpPr>
          <p:grpSpPr>
            <a:xfrm>
              <a:off x="2953151" y="5464789"/>
              <a:ext cx="1080000" cy="1080000"/>
              <a:chOff x="2260077" y="6011765"/>
              <a:chExt cx="1080000" cy="1080000"/>
            </a:xfrm>
          </p:grpSpPr>
          <p:sp>
            <p:nvSpPr>
              <p:cNvPr id="859" name="Google Shape;859;p63"/>
              <p:cNvSpPr/>
              <p:nvPr/>
            </p:nvSpPr>
            <p:spPr>
              <a:xfrm>
                <a:off x="2260077" y="6011765"/>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860" name="Google Shape;860;p63"/>
              <p:cNvPicPr preferRelativeResize="0"/>
              <p:nvPr/>
            </p:nvPicPr>
            <p:blipFill rotWithShape="1">
              <a:blip r:embed="rId3">
                <a:alphaModFix/>
              </a:blip>
              <a:srcRect/>
              <a:stretch/>
            </p:blipFill>
            <p:spPr>
              <a:xfrm>
                <a:off x="2428814" y="6165087"/>
                <a:ext cx="763061" cy="806400"/>
              </a:xfrm>
              <a:prstGeom prst="rect">
                <a:avLst/>
              </a:prstGeom>
              <a:noFill/>
              <a:ln>
                <a:noFill/>
              </a:ln>
            </p:spPr>
          </p:pic>
        </p:grpSp>
      </p:grpSp>
      <p:grpSp>
        <p:nvGrpSpPr>
          <p:cNvPr id="861" name="Google Shape;861;p63"/>
          <p:cNvGrpSpPr/>
          <p:nvPr/>
        </p:nvGrpSpPr>
        <p:grpSpPr>
          <a:xfrm>
            <a:off x="10048987" y="2942361"/>
            <a:ext cx="2559653" cy="821258"/>
            <a:chOff x="1905965" y="2851348"/>
            <a:chExt cx="2559653" cy="821258"/>
          </a:xfrm>
        </p:grpSpPr>
        <p:pic>
          <p:nvPicPr>
            <p:cNvPr id="862" name="Google Shape;862;p63"/>
            <p:cNvPicPr preferRelativeResize="0"/>
            <p:nvPr/>
          </p:nvPicPr>
          <p:blipFill rotWithShape="1">
            <a:blip r:embed="rId4">
              <a:alphaModFix/>
            </a:blip>
            <a:srcRect/>
            <a:stretch/>
          </p:blipFill>
          <p:spPr>
            <a:xfrm>
              <a:off x="1905965" y="2851348"/>
              <a:ext cx="769371" cy="821258"/>
            </a:xfrm>
            <a:prstGeom prst="rect">
              <a:avLst/>
            </a:prstGeom>
            <a:noFill/>
            <a:ln>
              <a:noFill/>
            </a:ln>
          </p:spPr>
        </p:pic>
        <p:sp>
          <p:nvSpPr>
            <p:cNvPr id="863" name="Google Shape;863;p63"/>
            <p:cNvSpPr txBox="1"/>
            <p:nvPr/>
          </p:nvSpPr>
          <p:spPr>
            <a:xfrm>
              <a:off x="2685602" y="3052199"/>
              <a:ext cx="17800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Known Data</a:t>
              </a:r>
              <a:endParaRPr sz="1400" b="0" i="0" u="none" strike="noStrike" cap="none">
                <a:solidFill>
                  <a:srgbClr val="000000"/>
                </a:solidFill>
                <a:latin typeface="Arial"/>
                <a:ea typeface="Arial"/>
                <a:cs typeface="Arial"/>
                <a:sym typeface="Arial"/>
              </a:endParaRPr>
            </a:p>
          </p:txBody>
        </p:sp>
      </p:grpSp>
      <p:grpSp>
        <p:nvGrpSpPr>
          <p:cNvPr id="864" name="Google Shape;864;p63"/>
          <p:cNvGrpSpPr/>
          <p:nvPr/>
        </p:nvGrpSpPr>
        <p:grpSpPr>
          <a:xfrm>
            <a:off x="9848564" y="4238880"/>
            <a:ext cx="3116148" cy="1080000"/>
            <a:chOff x="1560068" y="4147867"/>
            <a:chExt cx="3116148" cy="1080000"/>
          </a:xfrm>
        </p:grpSpPr>
        <p:sp>
          <p:nvSpPr>
            <p:cNvPr id="865" name="Google Shape;865;p63"/>
            <p:cNvSpPr/>
            <p:nvPr/>
          </p:nvSpPr>
          <p:spPr>
            <a:xfrm>
              <a:off x="1560068" y="4147867"/>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866" name="Google Shape;866;p63"/>
            <p:cNvPicPr preferRelativeResize="0"/>
            <p:nvPr/>
          </p:nvPicPr>
          <p:blipFill rotWithShape="1">
            <a:blip r:embed="rId5">
              <a:alphaModFix/>
            </a:blip>
            <a:srcRect/>
            <a:stretch/>
          </p:blipFill>
          <p:spPr>
            <a:xfrm>
              <a:off x="1735408" y="4267938"/>
              <a:ext cx="761634" cy="804891"/>
            </a:xfrm>
            <a:prstGeom prst="rect">
              <a:avLst/>
            </a:prstGeom>
            <a:noFill/>
            <a:ln>
              <a:noFill/>
            </a:ln>
          </p:spPr>
        </p:pic>
        <p:sp>
          <p:nvSpPr>
            <p:cNvPr id="867" name="Google Shape;867;p63"/>
            <p:cNvSpPr txBox="1"/>
            <p:nvPr/>
          </p:nvSpPr>
          <p:spPr>
            <a:xfrm>
              <a:off x="2695016" y="4276057"/>
              <a:ext cx="198120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Observations/ Records </a:t>
              </a:r>
              <a:endParaRPr sz="1400" b="0" i="0" u="none" strike="noStrike" cap="none">
                <a:solidFill>
                  <a:srgbClr val="000000"/>
                </a:solidFill>
                <a:latin typeface="Arial"/>
                <a:ea typeface="Arial"/>
                <a:cs typeface="Arial"/>
                <a:sym typeface="Arial"/>
              </a:endParaRPr>
            </a:p>
          </p:txBody>
        </p:sp>
      </p:grpSp>
      <p:cxnSp>
        <p:nvCxnSpPr>
          <p:cNvPr id="868" name="Google Shape;868;p63"/>
          <p:cNvCxnSpPr/>
          <p:nvPr/>
        </p:nvCxnSpPr>
        <p:spPr>
          <a:xfrm>
            <a:off x="10403589" y="3774964"/>
            <a:ext cx="0" cy="450000"/>
          </a:xfrm>
          <a:prstGeom prst="straightConnector1">
            <a:avLst/>
          </a:prstGeom>
          <a:noFill/>
          <a:ln w="22225" cap="flat" cmpd="sng">
            <a:solidFill>
              <a:srgbClr val="2F829C"/>
            </a:solidFill>
            <a:prstDash val="solid"/>
            <a:miter lim="800000"/>
            <a:headEnd type="none" w="sm" len="sm"/>
            <a:tailEnd type="triangle" w="med" len="med"/>
          </a:ln>
        </p:spPr>
      </p:cxnSp>
      <p:cxnSp>
        <p:nvCxnSpPr>
          <p:cNvPr id="869" name="Google Shape;869;p63"/>
          <p:cNvCxnSpPr/>
          <p:nvPr/>
        </p:nvCxnSpPr>
        <p:spPr>
          <a:xfrm flipH="1">
            <a:off x="10433672" y="5318880"/>
            <a:ext cx="9909" cy="757213"/>
          </a:xfrm>
          <a:prstGeom prst="straightConnector1">
            <a:avLst/>
          </a:prstGeom>
          <a:noFill/>
          <a:ln w="22225" cap="flat" cmpd="sng">
            <a:solidFill>
              <a:srgbClr val="2F829C"/>
            </a:solidFill>
            <a:prstDash val="solid"/>
            <a:miter lim="800000"/>
            <a:headEnd type="none" w="sm" len="sm"/>
            <a:tailEnd type="triangle" w="med" len="med"/>
          </a:ln>
        </p:spPr>
      </p:cxnSp>
      <p:pic>
        <p:nvPicPr>
          <p:cNvPr id="870" name="Google Shape;870;p63"/>
          <p:cNvPicPr preferRelativeResize="0"/>
          <p:nvPr/>
        </p:nvPicPr>
        <p:blipFill rotWithShape="1">
          <a:blip r:embed="rId7">
            <a:alphaModFix/>
          </a:blip>
          <a:srcRect/>
          <a:stretch/>
        </p:blipFill>
        <p:spPr>
          <a:xfrm>
            <a:off x="650309" y="506872"/>
            <a:ext cx="14924120" cy="6241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6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Steps 5 and 6: Train, Test, and Optimize the Model</a:t>
            </a:r>
            <a:endParaRPr/>
          </a:p>
        </p:txBody>
      </p:sp>
      <p:grpSp>
        <p:nvGrpSpPr>
          <p:cNvPr id="877" name="Google Shape;877;p64"/>
          <p:cNvGrpSpPr/>
          <p:nvPr/>
        </p:nvGrpSpPr>
        <p:grpSpPr>
          <a:xfrm>
            <a:off x="5038655" y="3245865"/>
            <a:ext cx="1101687" cy="760164"/>
            <a:chOff x="4792337" y="3260993"/>
            <a:chExt cx="1101687" cy="760164"/>
          </a:xfrm>
        </p:grpSpPr>
        <p:cxnSp>
          <p:nvCxnSpPr>
            <p:cNvPr id="878" name="Google Shape;878;p64"/>
            <p:cNvCxnSpPr/>
            <p:nvPr/>
          </p:nvCxnSpPr>
          <p:spPr>
            <a:xfrm>
              <a:off x="5894024" y="3260993"/>
              <a:ext cx="0" cy="760164"/>
            </a:xfrm>
            <a:prstGeom prst="straightConnector1">
              <a:avLst/>
            </a:prstGeom>
            <a:noFill/>
            <a:ln w="22225" cap="flat" cmpd="sng">
              <a:solidFill>
                <a:srgbClr val="7F7F7F"/>
              </a:solidFill>
              <a:prstDash val="solid"/>
              <a:miter lim="800000"/>
              <a:headEnd type="none" w="sm" len="sm"/>
              <a:tailEnd type="none" w="sm" len="sm"/>
            </a:ln>
          </p:spPr>
        </p:cxnSp>
        <p:cxnSp>
          <p:nvCxnSpPr>
            <p:cNvPr id="879" name="Google Shape;879;p64"/>
            <p:cNvCxnSpPr/>
            <p:nvPr/>
          </p:nvCxnSpPr>
          <p:spPr>
            <a:xfrm rot="10800000">
              <a:off x="4792337" y="4021157"/>
              <a:ext cx="1101687" cy="0"/>
            </a:xfrm>
            <a:prstGeom prst="straightConnector1">
              <a:avLst/>
            </a:prstGeom>
            <a:noFill/>
            <a:ln w="22225" cap="flat" cmpd="sng">
              <a:solidFill>
                <a:srgbClr val="7F7F7F"/>
              </a:solidFill>
              <a:prstDash val="solid"/>
              <a:miter lim="800000"/>
              <a:headEnd type="none" w="sm" len="sm"/>
              <a:tailEnd type="triangle" w="med" len="med"/>
            </a:ln>
          </p:spPr>
        </p:cxnSp>
      </p:grpSp>
      <p:sp>
        <p:nvSpPr>
          <p:cNvPr id="880" name="Google Shape;880;p64"/>
          <p:cNvSpPr txBox="1"/>
          <p:nvPr/>
        </p:nvSpPr>
        <p:spPr>
          <a:xfrm>
            <a:off x="3477330" y="3541145"/>
            <a:ext cx="1555234"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Test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(20%-40%)</a:t>
            </a:r>
            <a:endParaRPr sz="1400" b="0" i="0" u="none" strike="noStrike" cap="none">
              <a:solidFill>
                <a:srgbClr val="000000"/>
              </a:solidFill>
              <a:latin typeface="Arial"/>
              <a:ea typeface="Arial"/>
              <a:cs typeface="Arial"/>
              <a:sym typeface="Arial"/>
            </a:endParaRPr>
          </a:p>
        </p:txBody>
      </p:sp>
      <p:grpSp>
        <p:nvGrpSpPr>
          <p:cNvPr id="881" name="Google Shape;881;p64"/>
          <p:cNvGrpSpPr/>
          <p:nvPr/>
        </p:nvGrpSpPr>
        <p:grpSpPr>
          <a:xfrm>
            <a:off x="5038656" y="2485702"/>
            <a:ext cx="1999820" cy="760164"/>
            <a:chOff x="5084376" y="3366409"/>
            <a:chExt cx="1999820" cy="760164"/>
          </a:xfrm>
        </p:grpSpPr>
        <p:cxnSp>
          <p:nvCxnSpPr>
            <p:cNvPr id="882" name="Google Shape;882;p64"/>
            <p:cNvCxnSpPr/>
            <p:nvPr/>
          </p:nvCxnSpPr>
          <p:spPr>
            <a:xfrm rot="10800000">
              <a:off x="6186063" y="3366409"/>
              <a:ext cx="898132" cy="0"/>
            </a:xfrm>
            <a:prstGeom prst="straightConnector1">
              <a:avLst/>
            </a:prstGeom>
            <a:noFill/>
            <a:ln w="22225" cap="flat" cmpd="sng">
              <a:solidFill>
                <a:srgbClr val="7F7F7F"/>
              </a:solidFill>
              <a:prstDash val="solid"/>
              <a:miter lim="800000"/>
              <a:headEnd type="none" w="sm" len="sm"/>
              <a:tailEnd type="none" w="sm" len="sm"/>
            </a:ln>
          </p:spPr>
        </p:cxnSp>
        <p:grpSp>
          <p:nvGrpSpPr>
            <p:cNvPr id="883" name="Google Shape;883;p64"/>
            <p:cNvGrpSpPr/>
            <p:nvPr/>
          </p:nvGrpSpPr>
          <p:grpSpPr>
            <a:xfrm>
              <a:off x="5084376" y="3366409"/>
              <a:ext cx="1101687" cy="760164"/>
              <a:chOff x="4792337" y="3260993"/>
              <a:chExt cx="1101687" cy="760164"/>
            </a:xfrm>
          </p:grpSpPr>
          <p:cxnSp>
            <p:nvCxnSpPr>
              <p:cNvPr id="884" name="Google Shape;884;p64"/>
              <p:cNvCxnSpPr/>
              <p:nvPr/>
            </p:nvCxnSpPr>
            <p:spPr>
              <a:xfrm>
                <a:off x="5894024" y="3260993"/>
                <a:ext cx="0" cy="760164"/>
              </a:xfrm>
              <a:prstGeom prst="straightConnector1">
                <a:avLst/>
              </a:prstGeom>
              <a:noFill/>
              <a:ln w="22225" cap="flat" cmpd="sng">
                <a:solidFill>
                  <a:srgbClr val="7F7F7F"/>
                </a:solidFill>
                <a:prstDash val="solid"/>
                <a:miter lim="800000"/>
                <a:headEnd type="none" w="sm" len="sm"/>
                <a:tailEnd type="none" w="sm" len="sm"/>
              </a:ln>
            </p:spPr>
          </p:cxnSp>
          <p:cxnSp>
            <p:nvCxnSpPr>
              <p:cNvPr id="885" name="Google Shape;885;p64"/>
              <p:cNvCxnSpPr/>
              <p:nvPr/>
            </p:nvCxnSpPr>
            <p:spPr>
              <a:xfrm rot="10800000">
                <a:off x="4792337" y="3817957"/>
                <a:ext cx="1101687" cy="0"/>
              </a:xfrm>
              <a:prstGeom prst="straightConnector1">
                <a:avLst/>
              </a:prstGeom>
              <a:noFill/>
              <a:ln w="22225" cap="flat" cmpd="sng">
                <a:solidFill>
                  <a:srgbClr val="7F7F7F"/>
                </a:solidFill>
                <a:prstDash val="solid"/>
                <a:miter lim="800000"/>
                <a:headEnd type="none" w="sm" len="sm"/>
                <a:tailEnd type="triangle" w="med" len="med"/>
              </a:ln>
            </p:spPr>
          </p:cxnSp>
        </p:grpSp>
      </p:grpSp>
      <p:sp>
        <p:nvSpPr>
          <p:cNvPr id="886" name="Google Shape;886;p64"/>
          <p:cNvSpPr txBox="1"/>
          <p:nvPr/>
        </p:nvSpPr>
        <p:spPr>
          <a:xfrm>
            <a:off x="3477330" y="2564450"/>
            <a:ext cx="1555234"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Train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(60%-80%)</a:t>
            </a:r>
            <a:endParaRPr sz="1400" b="0" i="0" u="none" strike="noStrike" cap="none">
              <a:solidFill>
                <a:srgbClr val="000000"/>
              </a:solidFill>
              <a:latin typeface="Arial"/>
              <a:ea typeface="Arial"/>
              <a:cs typeface="Arial"/>
              <a:sym typeface="Arial"/>
            </a:endParaRPr>
          </a:p>
        </p:txBody>
      </p:sp>
      <p:grpSp>
        <p:nvGrpSpPr>
          <p:cNvPr id="887" name="Google Shape;887;p64"/>
          <p:cNvGrpSpPr/>
          <p:nvPr/>
        </p:nvGrpSpPr>
        <p:grpSpPr>
          <a:xfrm>
            <a:off x="8109483" y="4720643"/>
            <a:ext cx="3004823" cy="1080000"/>
            <a:chOff x="2953151" y="5464789"/>
            <a:chExt cx="3004823" cy="1080000"/>
          </a:xfrm>
        </p:grpSpPr>
        <p:sp>
          <p:nvSpPr>
            <p:cNvPr id="888" name="Google Shape;888;p64"/>
            <p:cNvSpPr txBox="1"/>
            <p:nvPr/>
          </p:nvSpPr>
          <p:spPr>
            <a:xfrm>
              <a:off x="4058038" y="5629826"/>
              <a:ext cx="18999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Features/ Attributes</a:t>
              </a:r>
              <a:endParaRPr sz="1400" b="0" i="0" u="none" strike="noStrike" cap="none">
                <a:solidFill>
                  <a:srgbClr val="000000"/>
                </a:solidFill>
                <a:latin typeface="Arial"/>
                <a:ea typeface="Arial"/>
                <a:cs typeface="Arial"/>
                <a:sym typeface="Arial"/>
              </a:endParaRPr>
            </a:p>
          </p:txBody>
        </p:sp>
        <p:grpSp>
          <p:nvGrpSpPr>
            <p:cNvPr id="889" name="Google Shape;889;p64"/>
            <p:cNvGrpSpPr/>
            <p:nvPr/>
          </p:nvGrpSpPr>
          <p:grpSpPr>
            <a:xfrm>
              <a:off x="2953151" y="5464789"/>
              <a:ext cx="1080000" cy="1080000"/>
              <a:chOff x="2260077" y="6011765"/>
              <a:chExt cx="1080000" cy="1080000"/>
            </a:xfrm>
          </p:grpSpPr>
          <p:sp>
            <p:nvSpPr>
              <p:cNvPr id="890" name="Google Shape;890;p64"/>
              <p:cNvSpPr/>
              <p:nvPr/>
            </p:nvSpPr>
            <p:spPr>
              <a:xfrm>
                <a:off x="2260077" y="6011765"/>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pic>
            <p:nvPicPr>
              <p:cNvPr id="891" name="Google Shape;891;p64"/>
              <p:cNvPicPr preferRelativeResize="0"/>
              <p:nvPr/>
            </p:nvPicPr>
            <p:blipFill rotWithShape="1">
              <a:blip r:embed="rId3">
                <a:alphaModFix/>
              </a:blip>
              <a:srcRect/>
              <a:stretch/>
            </p:blipFill>
            <p:spPr>
              <a:xfrm>
                <a:off x="2428814" y="6165087"/>
                <a:ext cx="763061" cy="806400"/>
              </a:xfrm>
              <a:prstGeom prst="rect">
                <a:avLst/>
              </a:prstGeom>
              <a:noFill/>
              <a:ln>
                <a:noFill/>
              </a:ln>
            </p:spPr>
          </p:pic>
        </p:grpSp>
      </p:grpSp>
      <p:grpSp>
        <p:nvGrpSpPr>
          <p:cNvPr id="892" name="Google Shape;892;p64"/>
          <p:cNvGrpSpPr/>
          <p:nvPr/>
        </p:nvGrpSpPr>
        <p:grpSpPr>
          <a:xfrm>
            <a:off x="8094442" y="6000266"/>
            <a:ext cx="2643824" cy="1080000"/>
            <a:chOff x="2938110" y="6744412"/>
            <a:chExt cx="2643824" cy="1080000"/>
          </a:xfrm>
        </p:grpSpPr>
        <p:sp>
          <p:nvSpPr>
            <p:cNvPr id="893" name="Google Shape;893;p64"/>
            <p:cNvSpPr txBox="1"/>
            <p:nvPr/>
          </p:nvSpPr>
          <p:spPr>
            <a:xfrm>
              <a:off x="4058038" y="6933812"/>
              <a:ext cx="152389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Response/ Label</a:t>
              </a:r>
              <a:endParaRPr sz="1400" b="0" i="0" u="none" strike="noStrike" cap="none">
                <a:solidFill>
                  <a:srgbClr val="000000"/>
                </a:solidFill>
                <a:latin typeface="Arial"/>
                <a:ea typeface="Arial"/>
                <a:cs typeface="Arial"/>
                <a:sym typeface="Arial"/>
              </a:endParaRPr>
            </a:p>
          </p:txBody>
        </p:sp>
        <p:sp>
          <p:nvSpPr>
            <p:cNvPr id="894" name="Google Shape;894;p64"/>
            <p:cNvSpPr/>
            <p:nvPr/>
          </p:nvSpPr>
          <p:spPr>
            <a:xfrm>
              <a:off x="2938110" y="6744412"/>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pic>
          <p:nvPicPr>
            <p:cNvPr id="895" name="Google Shape;895;p64"/>
            <p:cNvPicPr preferRelativeResize="0"/>
            <p:nvPr/>
          </p:nvPicPr>
          <p:blipFill rotWithShape="1">
            <a:blip r:embed="rId4">
              <a:alphaModFix/>
            </a:blip>
            <a:srcRect/>
            <a:stretch/>
          </p:blipFill>
          <p:spPr>
            <a:xfrm>
              <a:off x="3096579" y="6870454"/>
              <a:ext cx="763061" cy="806400"/>
            </a:xfrm>
            <a:prstGeom prst="rect">
              <a:avLst/>
            </a:prstGeom>
            <a:noFill/>
            <a:ln>
              <a:noFill/>
            </a:ln>
          </p:spPr>
        </p:pic>
      </p:grpSp>
      <p:grpSp>
        <p:nvGrpSpPr>
          <p:cNvPr id="896" name="Google Shape;896;p64"/>
          <p:cNvGrpSpPr/>
          <p:nvPr/>
        </p:nvGrpSpPr>
        <p:grpSpPr>
          <a:xfrm>
            <a:off x="11090456" y="5352315"/>
            <a:ext cx="1927714" cy="2247573"/>
            <a:chOff x="5934124" y="6096461"/>
            <a:chExt cx="1927714" cy="2247573"/>
          </a:xfrm>
        </p:grpSpPr>
        <p:grpSp>
          <p:nvGrpSpPr>
            <p:cNvPr id="897" name="Google Shape;897;p64"/>
            <p:cNvGrpSpPr/>
            <p:nvPr/>
          </p:nvGrpSpPr>
          <p:grpSpPr>
            <a:xfrm>
              <a:off x="6278498" y="6096461"/>
              <a:ext cx="1080000" cy="1080000"/>
              <a:chOff x="2244383" y="7349517"/>
              <a:chExt cx="1080000" cy="1080000"/>
            </a:xfrm>
          </p:grpSpPr>
          <p:sp>
            <p:nvSpPr>
              <p:cNvPr id="898" name="Google Shape;898;p64"/>
              <p:cNvSpPr/>
              <p:nvPr/>
            </p:nvSpPr>
            <p:spPr>
              <a:xfrm>
                <a:off x="2244383" y="7349517"/>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pic>
            <p:nvPicPr>
              <p:cNvPr id="899" name="Google Shape;899;p64"/>
              <p:cNvPicPr preferRelativeResize="0"/>
              <p:nvPr/>
            </p:nvPicPr>
            <p:blipFill rotWithShape="1">
              <a:blip r:embed="rId5">
                <a:alphaModFix/>
              </a:blip>
              <a:srcRect l="15859" t="10664" r="9818" b="7270"/>
              <a:stretch/>
            </p:blipFill>
            <p:spPr>
              <a:xfrm>
                <a:off x="2359152" y="7424928"/>
                <a:ext cx="877824" cy="969264"/>
              </a:xfrm>
              <a:prstGeom prst="ellipse">
                <a:avLst/>
              </a:prstGeom>
              <a:noFill/>
              <a:ln>
                <a:noFill/>
              </a:ln>
            </p:spPr>
          </p:pic>
        </p:grpSp>
        <p:sp>
          <p:nvSpPr>
            <p:cNvPr id="900" name="Google Shape;900;p64"/>
            <p:cNvSpPr txBox="1"/>
            <p:nvPr/>
          </p:nvSpPr>
          <p:spPr>
            <a:xfrm>
              <a:off x="5934124" y="7236038"/>
              <a:ext cx="1927714"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Machine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Learning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Algorithm</a:t>
              </a:r>
              <a:endParaRPr sz="2200" b="0" i="0" u="none" strike="noStrike" cap="none">
                <a:solidFill>
                  <a:srgbClr val="000000"/>
                </a:solidFill>
                <a:latin typeface="Open Sans"/>
                <a:ea typeface="Open Sans"/>
                <a:cs typeface="Open Sans"/>
                <a:sym typeface="Open Sans"/>
              </a:endParaRPr>
            </a:p>
          </p:txBody>
        </p:sp>
      </p:grpSp>
      <p:grpSp>
        <p:nvGrpSpPr>
          <p:cNvPr id="901" name="Google Shape;901;p64"/>
          <p:cNvGrpSpPr/>
          <p:nvPr/>
        </p:nvGrpSpPr>
        <p:grpSpPr>
          <a:xfrm>
            <a:off x="7062297" y="2107202"/>
            <a:ext cx="2559653" cy="821258"/>
            <a:chOff x="1905965" y="2851348"/>
            <a:chExt cx="2559653" cy="821258"/>
          </a:xfrm>
        </p:grpSpPr>
        <p:pic>
          <p:nvPicPr>
            <p:cNvPr id="902" name="Google Shape;902;p64"/>
            <p:cNvPicPr preferRelativeResize="0"/>
            <p:nvPr/>
          </p:nvPicPr>
          <p:blipFill rotWithShape="1">
            <a:blip r:embed="rId6">
              <a:alphaModFix/>
            </a:blip>
            <a:srcRect/>
            <a:stretch/>
          </p:blipFill>
          <p:spPr>
            <a:xfrm>
              <a:off x="1905965" y="2851348"/>
              <a:ext cx="769371" cy="821258"/>
            </a:xfrm>
            <a:prstGeom prst="rect">
              <a:avLst/>
            </a:prstGeom>
            <a:noFill/>
            <a:ln>
              <a:noFill/>
            </a:ln>
          </p:spPr>
        </p:pic>
        <p:sp>
          <p:nvSpPr>
            <p:cNvPr id="903" name="Google Shape;903;p64"/>
            <p:cNvSpPr txBox="1"/>
            <p:nvPr/>
          </p:nvSpPr>
          <p:spPr>
            <a:xfrm>
              <a:off x="2685602" y="3052199"/>
              <a:ext cx="1780016"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Known Data</a:t>
              </a:r>
              <a:endParaRPr sz="1400" b="0" i="0" u="none" strike="noStrike" cap="none">
                <a:solidFill>
                  <a:srgbClr val="000000"/>
                </a:solidFill>
                <a:latin typeface="Arial"/>
                <a:ea typeface="Arial"/>
                <a:cs typeface="Arial"/>
                <a:sym typeface="Arial"/>
              </a:endParaRPr>
            </a:p>
          </p:txBody>
        </p:sp>
      </p:grpSp>
      <p:grpSp>
        <p:nvGrpSpPr>
          <p:cNvPr id="904" name="Google Shape;904;p64"/>
          <p:cNvGrpSpPr/>
          <p:nvPr/>
        </p:nvGrpSpPr>
        <p:grpSpPr>
          <a:xfrm>
            <a:off x="6861874" y="3403721"/>
            <a:ext cx="3754784" cy="1080000"/>
            <a:chOff x="1560068" y="4147867"/>
            <a:chExt cx="3754784" cy="1080000"/>
          </a:xfrm>
        </p:grpSpPr>
        <p:sp>
          <p:nvSpPr>
            <p:cNvPr id="905" name="Google Shape;905;p64"/>
            <p:cNvSpPr/>
            <p:nvPr/>
          </p:nvSpPr>
          <p:spPr>
            <a:xfrm>
              <a:off x="1560068" y="4147867"/>
              <a:ext cx="1080000" cy="1080000"/>
            </a:xfrm>
            <a:prstGeom prst="ellipse">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pic>
          <p:nvPicPr>
            <p:cNvPr id="906" name="Google Shape;906;p64"/>
            <p:cNvPicPr preferRelativeResize="0"/>
            <p:nvPr/>
          </p:nvPicPr>
          <p:blipFill rotWithShape="1">
            <a:blip r:embed="rId7">
              <a:alphaModFix/>
            </a:blip>
            <a:srcRect/>
            <a:stretch/>
          </p:blipFill>
          <p:spPr>
            <a:xfrm>
              <a:off x="1735408" y="4267938"/>
              <a:ext cx="761634" cy="804891"/>
            </a:xfrm>
            <a:prstGeom prst="rect">
              <a:avLst/>
            </a:prstGeom>
            <a:noFill/>
            <a:ln>
              <a:noFill/>
            </a:ln>
          </p:spPr>
        </p:pic>
        <p:sp>
          <p:nvSpPr>
            <p:cNvPr id="907" name="Google Shape;907;p64"/>
            <p:cNvSpPr txBox="1"/>
            <p:nvPr/>
          </p:nvSpPr>
          <p:spPr>
            <a:xfrm>
              <a:off x="2695016" y="4276057"/>
              <a:ext cx="2619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Observations/ Records </a:t>
              </a:r>
              <a:endParaRPr sz="1400" b="0" i="0" u="none" strike="noStrike" cap="none">
                <a:solidFill>
                  <a:srgbClr val="000000"/>
                </a:solidFill>
                <a:latin typeface="Arial"/>
                <a:ea typeface="Arial"/>
                <a:cs typeface="Arial"/>
                <a:sym typeface="Arial"/>
              </a:endParaRPr>
            </a:p>
          </p:txBody>
        </p:sp>
      </p:grpSp>
      <p:cxnSp>
        <p:nvCxnSpPr>
          <p:cNvPr id="908" name="Google Shape;908;p64"/>
          <p:cNvCxnSpPr/>
          <p:nvPr/>
        </p:nvCxnSpPr>
        <p:spPr>
          <a:xfrm>
            <a:off x="7416899" y="2939805"/>
            <a:ext cx="0" cy="450000"/>
          </a:xfrm>
          <a:prstGeom prst="straightConnector1">
            <a:avLst/>
          </a:prstGeom>
          <a:noFill/>
          <a:ln w="22225" cap="flat" cmpd="sng">
            <a:solidFill>
              <a:srgbClr val="2F829C"/>
            </a:solidFill>
            <a:prstDash val="solid"/>
            <a:miter lim="800000"/>
            <a:headEnd type="none" w="sm" len="sm"/>
            <a:tailEnd type="triangle" w="med" len="med"/>
          </a:ln>
        </p:spPr>
      </p:cxnSp>
      <p:grpSp>
        <p:nvGrpSpPr>
          <p:cNvPr id="909" name="Google Shape;909;p64"/>
          <p:cNvGrpSpPr/>
          <p:nvPr/>
        </p:nvGrpSpPr>
        <p:grpSpPr>
          <a:xfrm>
            <a:off x="7402628" y="4492866"/>
            <a:ext cx="648000" cy="759789"/>
            <a:chOff x="2246296" y="5237012"/>
            <a:chExt cx="648000" cy="759789"/>
          </a:xfrm>
        </p:grpSpPr>
        <p:cxnSp>
          <p:nvCxnSpPr>
            <p:cNvPr id="910" name="Google Shape;910;p64"/>
            <p:cNvCxnSpPr/>
            <p:nvPr/>
          </p:nvCxnSpPr>
          <p:spPr>
            <a:xfrm>
              <a:off x="2246296" y="5996801"/>
              <a:ext cx="648000" cy="0"/>
            </a:xfrm>
            <a:prstGeom prst="straightConnector1">
              <a:avLst/>
            </a:prstGeom>
            <a:noFill/>
            <a:ln w="22225" cap="flat" cmpd="sng">
              <a:solidFill>
                <a:srgbClr val="2F829C"/>
              </a:solidFill>
              <a:prstDash val="solid"/>
              <a:miter lim="800000"/>
              <a:headEnd type="none" w="sm" len="sm"/>
              <a:tailEnd type="triangle" w="med" len="med"/>
            </a:ln>
          </p:spPr>
        </p:cxnSp>
        <p:cxnSp>
          <p:nvCxnSpPr>
            <p:cNvPr id="911" name="Google Shape;911;p64"/>
            <p:cNvCxnSpPr/>
            <p:nvPr/>
          </p:nvCxnSpPr>
          <p:spPr>
            <a:xfrm>
              <a:off x="2260567" y="5237012"/>
              <a:ext cx="0" cy="759789"/>
            </a:xfrm>
            <a:prstGeom prst="straightConnector1">
              <a:avLst/>
            </a:prstGeom>
            <a:noFill/>
            <a:ln w="22225" cap="flat" cmpd="sng">
              <a:solidFill>
                <a:srgbClr val="2F829C"/>
              </a:solidFill>
              <a:prstDash val="solid"/>
              <a:miter lim="800000"/>
              <a:headEnd type="none" w="sm" len="sm"/>
              <a:tailEnd type="none" w="sm" len="sm"/>
            </a:ln>
          </p:spPr>
        </p:cxnSp>
      </p:grpSp>
      <p:grpSp>
        <p:nvGrpSpPr>
          <p:cNvPr id="912" name="Google Shape;912;p64"/>
          <p:cNvGrpSpPr/>
          <p:nvPr/>
        </p:nvGrpSpPr>
        <p:grpSpPr>
          <a:xfrm>
            <a:off x="7401874" y="5260110"/>
            <a:ext cx="648000" cy="1306621"/>
            <a:chOff x="3616793" y="4832277"/>
            <a:chExt cx="648000" cy="1306621"/>
          </a:xfrm>
        </p:grpSpPr>
        <p:cxnSp>
          <p:nvCxnSpPr>
            <p:cNvPr id="913" name="Google Shape;913;p64"/>
            <p:cNvCxnSpPr/>
            <p:nvPr/>
          </p:nvCxnSpPr>
          <p:spPr>
            <a:xfrm>
              <a:off x="3616793" y="6138898"/>
              <a:ext cx="648000" cy="0"/>
            </a:xfrm>
            <a:prstGeom prst="straightConnector1">
              <a:avLst/>
            </a:prstGeom>
            <a:noFill/>
            <a:ln w="22225" cap="flat" cmpd="sng">
              <a:solidFill>
                <a:srgbClr val="2F829C"/>
              </a:solidFill>
              <a:prstDash val="solid"/>
              <a:miter lim="800000"/>
              <a:headEnd type="none" w="sm" len="sm"/>
              <a:tailEnd type="triangle" w="med" len="med"/>
            </a:ln>
          </p:spPr>
        </p:cxnSp>
        <p:cxnSp>
          <p:nvCxnSpPr>
            <p:cNvPr id="914" name="Google Shape;914;p64"/>
            <p:cNvCxnSpPr/>
            <p:nvPr/>
          </p:nvCxnSpPr>
          <p:spPr>
            <a:xfrm>
              <a:off x="3630651" y="4832277"/>
              <a:ext cx="0" cy="1297432"/>
            </a:xfrm>
            <a:prstGeom prst="straightConnector1">
              <a:avLst/>
            </a:prstGeom>
            <a:noFill/>
            <a:ln w="22225" cap="flat" cmpd="sng">
              <a:solidFill>
                <a:srgbClr val="2F829C"/>
              </a:solidFill>
              <a:prstDash val="solid"/>
              <a:miter lim="800000"/>
              <a:headEnd type="none" w="sm" len="sm"/>
              <a:tailEnd type="none" w="sm" len="sm"/>
            </a:ln>
          </p:spPr>
        </p:cxnSp>
      </p:grpSp>
      <p:grpSp>
        <p:nvGrpSpPr>
          <p:cNvPr id="915" name="Google Shape;915;p64"/>
          <p:cNvGrpSpPr/>
          <p:nvPr/>
        </p:nvGrpSpPr>
        <p:grpSpPr>
          <a:xfrm>
            <a:off x="10684681" y="5239623"/>
            <a:ext cx="649350" cy="1317280"/>
            <a:chOff x="4804234" y="5983769"/>
            <a:chExt cx="649350" cy="1317280"/>
          </a:xfrm>
        </p:grpSpPr>
        <p:cxnSp>
          <p:nvCxnSpPr>
            <p:cNvPr id="916" name="Google Shape;916;p64"/>
            <p:cNvCxnSpPr/>
            <p:nvPr/>
          </p:nvCxnSpPr>
          <p:spPr>
            <a:xfrm>
              <a:off x="5009322" y="5983769"/>
              <a:ext cx="0" cy="1317280"/>
            </a:xfrm>
            <a:prstGeom prst="straightConnector1">
              <a:avLst/>
            </a:prstGeom>
            <a:noFill/>
            <a:ln w="22225" cap="flat" cmpd="sng">
              <a:solidFill>
                <a:srgbClr val="2F829C"/>
              </a:solidFill>
              <a:prstDash val="solid"/>
              <a:miter lim="800000"/>
              <a:headEnd type="none" w="sm" len="sm"/>
              <a:tailEnd type="none" w="sm" len="sm"/>
            </a:ln>
          </p:spPr>
        </p:cxnSp>
        <p:cxnSp>
          <p:nvCxnSpPr>
            <p:cNvPr id="917" name="Google Shape;917;p64"/>
            <p:cNvCxnSpPr/>
            <p:nvPr/>
          </p:nvCxnSpPr>
          <p:spPr>
            <a:xfrm>
              <a:off x="4804234" y="5993497"/>
              <a:ext cx="205006" cy="0"/>
            </a:xfrm>
            <a:prstGeom prst="straightConnector1">
              <a:avLst/>
            </a:prstGeom>
            <a:noFill/>
            <a:ln w="22225" cap="flat" cmpd="sng">
              <a:solidFill>
                <a:srgbClr val="2F829C"/>
              </a:solidFill>
              <a:prstDash val="solid"/>
              <a:miter lim="800000"/>
              <a:headEnd type="none" w="sm" len="sm"/>
              <a:tailEnd type="none" w="sm" len="sm"/>
            </a:ln>
          </p:spPr>
        </p:cxnSp>
        <p:cxnSp>
          <p:nvCxnSpPr>
            <p:cNvPr id="918" name="Google Shape;918;p64"/>
            <p:cNvCxnSpPr/>
            <p:nvPr/>
          </p:nvCxnSpPr>
          <p:spPr>
            <a:xfrm>
              <a:off x="4804234" y="7291321"/>
              <a:ext cx="205006" cy="0"/>
            </a:xfrm>
            <a:prstGeom prst="straightConnector1">
              <a:avLst/>
            </a:prstGeom>
            <a:noFill/>
            <a:ln w="22225" cap="flat" cmpd="sng">
              <a:solidFill>
                <a:srgbClr val="2F829C"/>
              </a:solidFill>
              <a:prstDash val="solid"/>
              <a:miter lim="800000"/>
              <a:headEnd type="none" w="sm" len="sm"/>
              <a:tailEnd type="none" w="sm" len="sm"/>
            </a:ln>
          </p:spPr>
        </p:cxnSp>
        <p:cxnSp>
          <p:nvCxnSpPr>
            <p:cNvPr id="919" name="Google Shape;919;p64"/>
            <p:cNvCxnSpPr/>
            <p:nvPr/>
          </p:nvCxnSpPr>
          <p:spPr>
            <a:xfrm>
              <a:off x="5014134" y="6642409"/>
              <a:ext cx="439450" cy="0"/>
            </a:xfrm>
            <a:prstGeom prst="straightConnector1">
              <a:avLst/>
            </a:prstGeom>
            <a:noFill/>
            <a:ln w="22225" cap="flat" cmpd="sng">
              <a:solidFill>
                <a:srgbClr val="2F829C"/>
              </a:solidFill>
              <a:prstDash val="solid"/>
              <a:miter lim="800000"/>
              <a:headEnd type="none" w="sm" len="sm"/>
              <a:tailEnd type="triangle" w="med" len="med"/>
            </a:ln>
          </p:spPr>
        </p:cxnSp>
      </p:grpSp>
      <p:pic>
        <p:nvPicPr>
          <p:cNvPr id="920" name="Google Shape;920;p64"/>
          <p:cNvPicPr preferRelativeResize="0"/>
          <p:nvPr/>
        </p:nvPicPr>
        <p:blipFill rotWithShape="1">
          <a:blip r:embed="rId8">
            <a:alphaModFix/>
          </a:blip>
          <a:srcRect/>
          <a:stretch/>
        </p:blipFill>
        <p:spPr>
          <a:xfrm>
            <a:off x="650309" y="506872"/>
            <a:ext cx="14924120" cy="6241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6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Steps 5 and 6: Train, Test, and Optimize the Model</a:t>
            </a:r>
            <a:endParaRPr/>
          </a:p>
        </p:txBody>
      </p:sp>
      <p:sp>
        <p:nvSpPr>
          <p:cNvPr id="927" name="Google Shape;927;p65"/>
          <p:cNvSpPr txBox="1">
            <a:spLocks noGrp="1"/>
          </p:cNvSpPr>
          <p:nvPr>
            <p:ph type="body" idx="4294967295"/>
          </p:nvPr>
        </p:nvSpPr>
        <p:spPr>
          <a:xfrm>
            <a:off x="0" y="1150938"/>
            <a:ext cx="14478001"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Let us look at an example to see how the split approach works.</a:t>
            </a:r>
            <a:endParaRPr sz="2200">
              <a:solidFill>
                <a:srgbClr val="404040"/>
              </a:solidFill>
              <a:latin typeface="Open Sans"/>
              <a:ea typeface="Open Sans"/>
              <a:cs typeface="Open Sans"/>
              <a:sym typeface="Open Sans"/>
            </a:endParaRPr>
          </a:p>
        </p:txBody>
      </p:sp>
      <p:graphicFrame>
        <p:nvGraphicFramePr>
          <p:cNvPr id="928" name="Google Shape;928;p65"/>
          <p:cNvGraphicFramePr/>
          <p:nvPr/>
        </p:nvGraphicFramePr>
        <p:xfrm>
          <a:off x="3569756" y="3099874"/>
          <a:ext cx="3000000" cy="3000000"/>
        </p:xfrm>
        <a:graphic>
          <a:graphicData uri="http://schemas.openxmlformats.org/drawingml/2006/table">
            <a:tbl>
              <a:tblPr firstRow="1" bandRow="1">
                <a:noFill/>
                <a:tableStyleId>{1852D7AA-E233-4E5F-BD64-0DC66FBB09A5}</a:tableStyleId>
              </a:tblPr>
              <a:tblGrid>
                <a:gridCol w="2333300"/>
                <a:gridCol w="1976075"/>
                <a:gridCol w="2690525"/>
                <a:gridCol w="2333300"/>
              </a:tblGrid>
              <a:tr h="759325">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ID</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Education</a:t>
                      </a:r>
                      <a:endParaRPr sz="14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Professional training </a:t>
                      </a:r>
                      <a:endParaRPr sz="2000" u="none" strike="noStrike" cap="none">
                        <a:latin typeface="Open Sans"/>
                        <a:ea typeface="Open Sans"/>
                        <a:cs typeface="Open Sans"/>
                        <a:sym typeface="Open Sans"/>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Hourly rate</a:t>
                      </a:r>
                      <a:endParaRPr sz="1400" u="none" strike="noStrike" cap="none">
                        <a:latin typeface="Open Sans"/>
                        <a:ea typeface="Open Sans"/>
                        <a:cs typeface="Open Sans"/>
                        <a:sym typeface="Open Sans"/>
                      </a:endParaRPr>
                    </a:p>
                  </a:txBody>
                  <a:tcPr marL="91450" marR="91450" marT="45725" marB="45725">
                    <a:solidFill>
                      <a:srgbClr val="00B050"/>
                    </a:solidFill>
                  </a:tcPr>
                </a:tc>
              </a:tr>
              <a:tr h="61720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10</a:t>
                      </a:r>
                      <a:endParaRPr sz="1400" u="none" strike="noStrike" cap="none">
                        <a:latin typeface="Open Sans"/>
                        <a:ea typeface="Open Sans"/>
                        <a:cs typeface="Open Sans"/>
                        <a:sym typeface="Open Sans"/>
                      </a:endParaRPr>
                    </a:p>
                  </a:txBody>
                  <a:tcPr marL="91450" marR="91450" marT="45725" marB="45725">
                    <a:solidFill>
                      <a:srgbClr val="D5DBE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16</a:t>
                      </a:r>
                      <a:endParaRPr sz="1400" u="none" strike="noStrike" cap="none">
                        <a:latin typeface="Open Sans"/>
                        <a:ea typeface="Open Sans"/>
                        <a:cs typeface="Open Sans"/>
                        <a:sym typeface="Open Sans"/>
                      </a:endParaRPr>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a:t>
                      </a:r>
                      <a:endParaRPr sz="1400" u="none" strike="noStrike" cap="none">
                        <a:latin typeface="Open Sans"/>
                        <a:ea typeface="Open Sans"/>
                        <a:cs typeface="Open Sans"/>
                        <a:sym typeface="Open Sans"/>
                      </a:endParaRPr>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90</a:t>
                      </a:r>
                      <a:endParaRPr sz="1400" u="none" strike="noStrike" cap="none">
                        <a:latin typeface="Open Sans"/>
                        <a:ea typeface="Open Sans"/>
                        <a:cs typeface="Open Sans"/>
                        <a:sym typeface="Open Sans"/>
                      </a:endParaRPr>
                    </a:p>
                  </a:txBody>
                  <a:tcPr marL="91450" marR="91450" marT="45725" marB="45725">
                    <a:solidFill>
                      <a:srgbClr val="00B0F0"/>
                    </a:solidFill>
                  </a:tcPr>
                </a:tc>
              </a:tr>
              <a:tr h="61720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45</a:t>
                      </a:r>
                      <a:endParaRPr sz="1400" u="none" strike="noStrike" cap="none">
                        <a:latin typeface="Open Sans"/>
                        <a:ea typeface="Open Sans"/>
                        <a:cs typeface="Open Sans"/>
                        <a:sym typeface="Open Sans"/>
                      </a:endParaRPr>
                    </a:p>
                  </a:txBody>
                  <a:tcPr marL="91450" marR="91450" marT="45725" marB="45725">
                    <a:solidFill>
                      <a:srgbClr val="D5DBE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15</a:t>
                      </a:r>
                      <a:endParaRPr sz="1400" u="none" strike="noStrike" cap="none">
                        <a:latin typeface="Open Sans"/>
                        <a:ea typeface="Open Sans"/>
                        <a:cs typeface="Open Sans"/>
                        <a:sym typeface="Open Sans"/>
                      </a:endParaRPr>
                    </a:p>
                  </a:txBody>
                  <a:tcPr marL="91450" marR="91450" marT="45725" marB="45725">
                    <a:solidFill>
                      <a:srgbClr val="FFC000"/>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0</a:t>
                      </a:r>
                      <a:endParaRPr sz="1400" u="none" strike="noStrike" cap="none">
                        <a:latin typeface="Open Sans"/>
                        <a:ea typeface="Open Sans"/>
                        <a:cs typeface="Open Sans"/>
                        <a:sym typeface="Open Sans"/>
                      </a:endParaRPr>
                    </a:p>
                  </a:txBody>
                  <a:tcPr marL="91450" marR="91450" marT="45725" marB="45725">
                    <a:solidFill>
                      <a:srgbClr val="FFC000"/>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65</a:t>
                      </a:r>
                      <a:endParaRPr sz="1400" u="none" strike="noStrike" cap="none">
                        <a:latin typeface="Open Sans"/>
                        <a:ea typeface="Open Sans"/>
                        <a:cs typeface="Open Sans"/>
                        <a:sym typeface="Open Sans"/>
                      </a:endParaRPr>
                    </a:p>
                  </a:txBody>
                  <a:tcPr marL="91450" marR="91450" marT="45725" marB="45725">
                    <a:solidFill>
                      <a:srgbClr val="A8D08C"/>
                    </a:solidFill>
                  </a:tcPr>
                </a:tc>
              </a:tr>
              <a:tr h="61720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83</a:t>
                      </a:r>
                      <a:endParaRPr sz="1400" u="none" strike="noStrike" cap="none">
                        <a:latin typeface="Open Sans"/>
                        <a:ea typeface="Open Sans"/>
                        <a:cs typeface="Open Sans"/>
                        <a:sym typeface="Open Sans"/>
                      </a:endParaRPr>
                    </a:p>
                  </a:txBody>
                  <a:tcPr marL="91450" marR="91450" marT="45725" marB="45725">
                    <a:solidFill>
                      <a:srgbClr val="D5DBE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12</a:t>
                      </a:r>
                      <a:endParaRPr sz="1400" u="none" strike="noStrike" cap="none">
                        <a:latin typeface="Open Sans"/>
                        <a:ea typeface="Open Sans"/>
                        <a:cs typeface="Open Sans"/>
                        <a:sym typeface="Open Sans"/>
                      </a:endParaRPr>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a:t>
                      </a:r>
                      <a:endParaRPr sz="1400" u="none" strike="noStrike" cap="none">
                        <a:latin typeface="Open Sans"/>
                        <a:ea typeface="Open Sans"/>
                        <a:cs typeface="Open Sans"/>
                        <a:sym typeface="Open Sans"/>
                      </a:endParaRPr>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70</a:t>
                      </a:r>
                      <a:endParaRPr sz="1400" u="none" strike="noStrike" cap="none">
                        <a:latin typeface="Open Sans"/>
                        <a:ea typeface="Open Sans"/>
                        <a:cs typeface="Open Sans"/>
                        <a:sym typeface="Open Sans"/>
                      </a:endParaRPr>
                    </a:p>
                  </a:txBody>
                  <a:tcPr marL="91450" marR="91450" marT="45725" marB="45725">
                    <a:solidFill>
                      <a:srgbClr val="00B0F0"/>
                    </a:solidFill>
                  </a:tcPr>
                </a:tc>
              </a:tr>
              <a:tr h="61720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45</a:t>
                      </a:r>
                      <a:endParaRPr sz="1400" u="none" strike="noStrike" cap="none">
                        <a:latin typeface="Open Sans"/>
                        <a:ea typeface="Open Sans"/>
                        <a:cs typeface="Open Sans"/>
                        <a:sym typeface="Open Sans"/>
                      </a:endParaRPr>
                    </a:p>
                  </a:txBody>
                  <a:tcPr marL="91450" marR="91450" marT="45725" marB="45725">
                    <a:solidFill>
                      <a:srgbClr val="D5DBE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18</a:t>
                      </a:r>
                      <a:endParaRPr sz="1400" u="none" strike="noStrike" cap="none">
                        <a:latin typeface="Open Sans"/>
                        <a:ea typeface="Open Sans"/>
                        <a:cs typeface="Open Sans"/>
                        <a:sym typeface="Open Sans"/>
                      </a:endParaRPr>
                    </a:p>
                  </a:txBody>
                  <a:tcPr marL="91450" marR="91450" marT="45725" marB="45725">
                    <a:solidFill>
                      <a:srgbClr val="FFC000"/>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a:t>
                      </a:r>
                      <a:endParaRPr sz="1400" u="none" strike="noStrike" cap="none">
                        <a:latin typeface="Open Sans"/>
                        <a:ea typeface="Open Sans"/>
                        <a:cs typeface="Open Sans"/>
                        <a:sym typeface="Open Sans"/>
                      </a:endParaRPr>
                    </a:p>
                  </a:txBody>
                  <a:tcPr marL="91450" marR="91450" marT="45725" marB="45725">
                    <a:solidFill>
                      <a:srgbClr val="FFC000"/>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130</a:t>
                      </a:r>
                      <a:endParaRPr sz="1400" u="none" strike="noStrike" cap="none">
                        <a:latin typeface="Open Sans"/>
                        <a:ea typeface="Open Sans"/>
                        <a:cs typeface="Open Sans"/>
                        <a:sym typeface="Open Sans"/>
                      </a:endParaRPr>
                    </a:p>
                  </a:txBody>
                  <a:tcPr marL="91450" marR="91450" marT="45725" marB="45725">
                    <a:solidFill>
                      <a:srgbClr val="A8D08C"/>
                    </a:solidFill>
                  </a:tcPr>
                </a:tc>
              </a:tr>
              <a:tr h="61720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54</a:t>
                      </a:r>
                      <a:endParaRPr sz="1400" u="none" strike="noStrike" cap="none">
                        <a:latin typeface="Open Sans"/>
                        <a:ea typeface="Open Sans"/>
                        <a:cs typeface="Open Sans"/>
                        <a:sym typeface="Open Sans"/>
                      </a:endParaRPr>
                    </a:p>
                  </a:txBody>
                  <a:tcPr marL="91450" marR="91450" marT="45725" marB="45725">
                    <a:solidFill>
                      <a:srgbClr val="D5DBE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16</a:t>
                      </a:r>
                      <a:endParaRPr sz="1400" u="none" strike="noStrike" cap="none">
                        <a:latin typeface="Open Sans"/>
                        <a:ea typeface="Open Sans"/>
                        <a:cs typeface="Open Sans"/>
                        <a:sym typeface="Open Sans"/>
                      </a:endParaRPr>
                    </a:p>
                  </a:txBody>
                  <a:tcPr marL="91450" marR="91450" marT="45725" marB="45725">
                    <a:solidFill>
                      <a:srgbClr val="FFC000"/>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0</a:t>
                      </a:r>
                      <a:endParaRPr sz="1400" u="none" strike="noStrike" cap="none">
                        <a:latin typeface="Open Sans"/>
                        <a:ea typeface="Open Sans"/>
                        <a:cs typeface="Open Sans"/>
                        <a:sym typeface="Open Sans"/>
                      </a:endParaRPr>
                    </a:p>
                  </a:txBody>
                  <a:tcPr marL="91450" marR="91450" marT="45725" marB="45725">
                    <a:solidFill>
                      <a:srgbClr val="FFC000"/>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110</a:t>
                      </a:r>
                      <a:endParaRPr sz="1400" u="none" strike="noStrike" cap="none">
                        <a:latin typeface="Open Sans"/>
                        <a:ea typeface="Open Sans"/>
                        <a:cs typeface="Open Sans"/>
                        <a:sym typeface="Open Sans"/>
                      </a:endParaRPr>
                    </a:p>
                  </a:txBody>
                  <a:tcPr marL="91450" marR="91450" marT="45725" marB="45725">
                    <a:solidFill>
                      <a:srgbClr val="A8D08C"/>
                    </a:solidFill>
                  </a:tcPr>
                </a:tc>
              </a:tr>
              <a:tr h="61720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67</a:t>
                      </a:r>
                      <a:endParaRPr sz="1400" u="none" strike="noStrike" cap="none">
                        <a:latin typeface="Open Sans"/>
                        <a:ea typeface="Open Sans"/>
                        <a:cs typeface="Open Sans"/>
                        <a:sym typeface="Open Sans"/>
                      </a:endParaRPr>
                    </a:p>
                  </a:txBody>
                  <a:tcPr marL="91450" marR="91450" marT="45725" marB="45725">
                    <a:solidFill>
                      <a:srgbClr val="D5DBE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16</a:t>
                      </a:r>
                      <a:endParaRPr sz="1400" u="none" strike="noStrike" cap="none">
                        <a:latin typeface="Open Sans"/>
                        <a:ea typeface="Open Sans"/>
                        <a:cs typeface="Open Sans"/>
                        <a:sym typeface="Open Sans"/>
                      </a:endParaRPr>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a:t>
                      </a:r>
                      <a:endParaRPr sz="1400" u="none" strike="noStrike" cap="none">
                        <a:latin typeface="Open Sans"/>
                        <a:ea typeface="Open Sans"/>
                        <a:cs typeface="Open Sans"/>
                        <a:sym typeface="Open Sans"/>
                      </a:endParaRPr>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100</a:t>
                      </a:r>
                      <a:endParaRPr sz="1400" u="none" strike="noStrike" cap="none">
                        <a:latin typeface="Open Sans"/>
                        <a:ea typeface="Open Sans"/>
                        <a:cs typeface="Open Sans"/>
                        <a:sym typeface="Open Sans"/>
                      </a:endParaRPr>
                    </a:p>
                  </a:txBody>
                  <a:tcPr marL="91450" marR="91450" marT="45725" marB="45725">
                    <a:solidFill>
                      <a:srgbClr val="00B0F0"/>
                    </a:solidFill>
                  </a:tcPr>
                </a:tc>
              </a:tr>
              <a:tr h="61720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71</a:t>
                      </a:r>
                      <a:endParaRPr sz="1400" u="none" strike="noStrike" cap="none">
                        <a:latin typeface="Open Sans"/>
                        <a:ea typeface="Open Sans"/>
                        <a:cs typeface="Open Sans"/>
                        <a:sym typeface="Open Sans"/>
                      </a:endParaRPr>
                    </a:p>
                  </a:txBody>
                  <a:tcPr marL="91450" marR="91450" marT="45725" marB="45725">
                    <a:solidFill>
                      <a:srgbClr val="D5DBE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15</a:t>
                      </a:r>
                      <a:endParaRPr sz="1400" u="none" strike="noStrike" cap="none">
                        <a:latin typeface="Open Sans"/>
                        <a:ea typeface="Open Sans"/>
                        <a:cs typeface="Open Sans"/>
                        <a:sym typeface="Open Sans"/>
                      </a:endParaRPr>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a:t>
                      </a:r>
                      <a:endParaRPr sz="1400" u="none" strike="noStrike" cap="none">
                        <a:latin typeface="Open Sans"/>
                        <a:ea typeface="Open Sans"/>
                        <a:cs typeface="Open Sans"/>
                        <a:sym typeface="Open Sans"/>
                      </a:endParaRPr>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105</a:t>
                      </a:r>
                      <a:endParaRPr sz="1400" u="none" strike="noStrike" cap="none">
                        <a:latin typeface="Open Sans"/>
                        <a:ea typeface="Open Sans"/>
                        <a:cs typeface="Open Sans"/>
                        <a:sym typeface="Open Sans"/>
                      </a:endParaRPr>
                    </a:p>
                  </a:txBody>
                  <a:tcPr marL="91450" marR="91450" marT="45725" marB="45725">
                    <a:solidFill>
                      <a:srgbClr val="00B0F0"/>
                    </a:solidFill>
                  </a:tcPr>
                </a:tc>
              </a:tr>
              <a:tr h="617200">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31</a:t>
                      </a:r>
                      <a:endParaRPr sz="1400" u="none" strike="noStrike" cap="none">
                        <a:latin typeface="Open Sans"/>
                        <a:ea typeface="Open Sans"/>
                        <a:cs typeface="Open Sans"/>
                        <a:sym typeface="Open Sans"/>
                      </a:endParaRPr>
                    </a:p>
                  </a:txBody>
                  <a:tcPr marL="91450" marR="91450" marT="45725" marB="45725">
                    <a:solidFill>
                      <a:srgbClr val="D5DBE5"/>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15</a:t>
                      </a:r>
                      <a:endParaRPr sz="1400" u="none" strike="noStrike" cap="none">
                        <a:latin typeface="Open Sans"/>
                        <a:ea typeface="Open Sans"/>
                        <a:cs typeface="Open Sans"/>
                        <a:sym typeface="Open Sans"/>
                      </a:endParaRPr>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0</a:t>
                      </a:r>
                      <a:endParaRPr sz="1400" u="none" strike="noStrike" cap="none">
                        <a:latin typeface="Open Sans"/>
                        <a:ea typeface="Open Sans"/>
                        <a:cs typeface="Open Sans"/>
                        <a:sym typeface="Open Sans"/>
                      </a:endParaRPr>
                    </a:p>
                  </a:txBody>
                  <a:tcPr marL="91450" marR="91450" marT="45725" marB="45725">
                    <a:solidFill>
                      <a:srgbClr val="F4B081"/>
                    </a:solidFill>
                  </a:tcPr>
                </a:tc>
                <a:tc>
                  <a:txBody>
                    <a:bodyPr/>
                    <a:lstStyle/>
                    <a:p>
                      <a:pPr marL="0" marR="0" lvl="0" indent="0" algn="l" rtl="0">
                        <a:lnSpc>
                          <a:spcPct val="100000"/>
                        </a:lnSpc>
                        <a:spcBef>
                          <a:spcPts val="0"/>
                        </a:spcBef>
                        <a:spcAft>
                          <a:spcPts val="0"/>
                        </a:spcAft>
                        <a:buClr>
                          <a:srgbClr val="000000"/>
                        </a:buClr>
                        <a:buSzPts val="2000"/>
                        <a:buFont typeface="Arial"/>
                        <a:buNone/>
                      </a:pPr>
                      <a:r>
                        <a:rPr lang="en-US" sz="2000" u="none" strike="noStrike" cap="none">
                          <a:latin typeface="Open Sans"/>
                          <a:ea typeface="Open Sans"/>
                          <a:cs typeface="Open Sans"/>
                          <a:sym typeface="Open Sans"/>
                        </a:rPr>
                        <a:t>70</a:t>
                      </a:r>
                      <a:endParaRPr sz="1400" u="none" strike="noStrike" cap="none">
                        <a:latin typeface="Open Sans"/>
                        <a:ea typeface="Open Sans"/>
                        <a:cs typeface="Open Sans"/>
                        <a:sym typeface="Open Sans"/>
                      </a:endParaRPr>
                    </a:p>
                  </a:txBody>
                  <a:tcPr marL="91450" marR="91450" marT="45725" marB="45725">
                    <a:solidFill>
                      <a:srgbClr val="00B0F0"/>
                    </a:solidFill>
                  </a:tcPr>
                </a:tc>
              </a:tr>
            </a:tbl>
          </a:graphicData>
        </a:graphic>
      </p:graphicFrame>
      <p:sp>
        <p:nvSpPr>
          <p:cNvPr id="929" name="Google Shape;929;p65"/>
          <p:cNvSpPr/>
          <p:nvPr/>
        </p:nvSpPr>
        <p:spPr>
          <a:xfrm>
            <a:off x="668456" y="4059845"/>
            <a:ext cx="2175641" cy="599090"/>
          </a:xfrm>
          <a:prstGeom prst="rect">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Train set</a:t>
            </a:r>
            <a:endParaRPr sz="1400" b="0" i="0" u="none" strike="noStrike" cap="none">
              <a:solidFill>
                <a:srgbClr val="000000"/>
              </a:solidFill>
              <a:latin typeface="Arial"/>
              <a:ea typeface="Arial"/>
              <a:cs typeface="Arial"/>
              <a:sym typeface="Arial"/>
            </a:endParaRPr>
          </a:p>
        </p:txBody>
      </p:sp>
      <p:sp>
        <p:nvSpPr>
          <p:cNvPr id="930" name="Google Shape;930;p65"/>
          <p:cNvSpPr/>
          <p:nvPr/>
        </p:nvSpPr>
        <p:spPr>
          <a:xfrm>
            <a:off x="663202" y="4858631"/>
            <a:ext cx="2175641" cy="59909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Test set </a:t>
            </a:r>
            <a:endParaRPr sz="1400" b="0" i="0" u="none" strike="noStrike" cap="none">
              <a:solidFill>
                <a:srgbClr val="000000"/>
              </a:solidFill>
              <a:latin typeface="Arial"/>
              <a:ea typeface="Arial"/>
              <a:cs typeface="Arial"/>
              <a:sym typeface="Arial"/>
            </a:endParaRPr>
          </a:p>
        </p:txBody>
      </p:sp>
      <p:sp>
        <p:nvSpPr>
          <p:cNvPr id="931" name="Google Shape;931;p65"/>
          <p:cNvSpPr/>
          <p:nvPr/>
        </p:nvSpPr>
        <p:spPr>
          <a:xfrm>
            <a:off x="13543328" y="4017821"/>
            <a:ext cx="2175641" cy="59909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Train set</a:t>
            </a:r>
            <a:endParaRPr sz="1400" b="0" i="0" u="none" strike="noStrike" cap="none">
              <a:solidFill>
                <a:srgbClr val="000000"/>
              </a:solidFill>
              <a:latin typeface="Arial"/>
              <a:ea typeface="Arial"/>
              <a:cs typeface="Arial"/>
              <a:sym typeface="Arial"/>
            </a:endParaRPr>
          </a:p>
        </p:txBody>
      </p:sp>
      <p:sp>
        <p:nvSpPr>
          <p:cNvPr id="932" name="Google Shape;932;p65"/>
          <p:cNvSpPr/>
          <p:nvPr/>
        </p:nvSpPr>
        <p:spPr>
          <a:xfrm>
            <a:off x="13569605" y="4797909"/>
            <a:ext cx="2175641" cy="599090"/>
          </a:xfrm>
          <a:prstGeom prst="rect">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Test set</a:t>
            </a:r>
            <a:endParaRPr sz="1400" b="0" i="0" u="none" strike="noStrike" cap="none">
              <a:solidFill>
                <a:srgbClr val="000000"/>
              </a:solidFill>
              <a:latin typeface="Arial"/>
              <a:ea typeface="Arial"/>
              <a:cs typeface="Arial"/>
              <a:sym typeface="Arial"/>
            </a:endParaRPr>
          </a:p>
        </p:txBody>
      </p:sp>
      <p:sp>
        <p:nvSpPr>
          <p:cNvPr id="933" name="Google Shape;933;p65"/>
          <p:cNvSpPr/>
          <p:nvPr/>
        </p:nvSpPr>
        <p:spPr>
          <a:xfrm>
            <a:off x="1585484" y="2772328"/>
            <a:ext cx="331076" cy="1072056"/>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934" name="Google Shape;934;p65"/>
          <p:cNvSpPr/>
          <p:nvPr/>
        </p:nvSpPr>
        <p:spPr>
          <a:xfrm>
            <a:off x="14490041" y="2758697"/>
            <a:ext cx="331076" cy="1072056"/>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935" name="Google Shape;935;p65"/>
          <p:cNvSpPr txBox="1"/>
          <p:nvPr/>
        </p:nvSpPr>
        <p:spPr>
          <a:xfrm>
            <a:off x="779203" y="2248324"/>
            <a:ext cx="1932373"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Observation</a:t>
            </a:r>
            <a:endParaRPr sz="1400" b="0" i="0" u="none" strike="noStrike" cap="none">
              <a:solidFill>
                <a:srgbClr val="000000"/>
              </a:solidFill>
              <a:latin typeface="Arial"/>
              <a:ea typeface="Arial"/>
              <a:cs typeface="Arial"/>
              <a:sym typeface="Arial"/>
            </a:endParaRPr>
          </a:p>
        </p:txBody>
      </p:sp>
      <p:sp>
        <p:nvSpPr>
          <p:cNvPr id="936" name="Google Shape;936;p65"/>
          <p:cNvSpPr txBox="1"/>
          <p:nvPr/>
        </p:nvSpPr>
        <p:spPr>
          <a:xfrm>
            <a:off x="13588780" y="2274185"/>
            <a:ext cx="2133600"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sp>
        <p:nvSpPr>
          <p:cNvPr id="937" name="Google Shape;937;p65"/>
          <p:cNvSpPr/>
          <p:nvPr/>
        </p:nvSpPr>
        <p:spPr>
          <a:xfrm>
            <a:off x="7741543" y="2351848"/>
            <a:ext cx="279051" cy="690668"/>
          </a:xfrm>
          <a:prstGeom prst="down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938" name="Google Shape;938;p65"/>
          <p:cNvSpPr txBox="1"/>
          <p:nvPr/>
        </p:nvSpPr>
        <p:spPr>
          <a:xfrm>
            <a:off x="6712680" y="1924916"/>
            <a:ext cx="2375340"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Model Training</a:t>
            </a:r>
            <a:endParaRPr sz="1400" b="0" i="0" u="none" strike="noStrike" cap="none">
              <a:solidFill>
                <a:srgbClr val="000000"/>
              </a:solidFill>
              <a:latin typeface="Arial"/>
              <a:ea typeface="Arial"/>
              <a:cs typeface="Arial"/>
              <a:sym typeface="Arial"/>
            </a:endParaRPr>
          </a:p>
        </p:txBody>
      </p:sp>
      <p:pic>
        <p:nvPicPr>
          <p:cNvPr id="939" name="Google Shape;939;p65"/>
          <p:cNvPicPr preferRelativeResize="0"/>
          <p:nvPr/>
        </p:nvPicPr>
        <p:blipFill rotWithShape="1">
          <a:blip r:embed="rId3">
            <a:alphaModFix/>
          </a:blip>
          <a:srcRect/>
          <a:stretch/>
        </p:blipFill>
        <p:spPr>
          <a:xfrm>
            <a:off x="650309" y="506872"/>
            <a:ext cx="14924120" cy="6241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 Considerations</a:t>
            </a:r>
            <a:endParaRPr/>
          </a:p>
        </p:txBody>
      </p:sp>
      <p:sp>
        <p:nvSpPr>
          <p:cNvPr id="946" name="Google Shape;946;p66"/>
          <p:cNvSpPr txBox="1">
            <a:spLocks noGrp="1"/>
          </p:cNvSpPr>
          <p:nvPr>
            <p:ph type="body" idx="4294967295"/>
          </p:nvPr>
        </p:nvSpPr>
        <p:spPr>
          <a:xfrm>
            <a:off x="0" y="1439863"/>
            <a:ext cx="14478001"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Some considerations of supervised and unsupervised learning models are shown here.</a:t>
            </a:r>
            <a:endParaRPr sz="2200">
              <a:solidFill>
                <a:srgbClr val="404040"/>
              </a:solidFill>
              <a:latin typeface="Open Sans"/>
              <a:ea typeface="Open Sans"/>
              <a:cs typeface="Open Sans"/>
              <a:sym typeface="Open Sans"/>
            </a:endParaRPr>
          </a:p>
        </p:txBody>
      </p:sp>
      <p:sp>
        <p:nvSpPr>
          <p:cNvPr id="947" name="Google Shape;947;p66"/>
          <p:cNvSpPr/>
          <p:nvPr/>
        </p:nvSpPr>
        <p:spPr>
          <a:xfrm>
            <a:off x="3570007" y="3781145"/>
            <a:ext cx="2355739" cy="720000"/>
          </a:xfrm>
          <a:prstGeom prst="roundRect">
            <a:avLst>
              <a:gd name="adj" fmla="val 14207"/>
            </a:avLst>
          </a:prstGeom>
          <a:solidFill>
            <a:srgbClr val="A8D08C"/>
          </a:solidFill>
          <a:ln w="12700" cap="flat" cmpd="sng">
            <a:solidFill>
              <a:schemeClr val="lt1"/>
            </a:solidFill>
            <a:prstDash val="solid"/>
            <a:miter lim="800000"/>
            <a:headEnd type="none" w="sm" len="sm"/>
            <a:tailEnd type="none" w="sm" len="sm"/>
          </a:ln>
        </p:spPr>
        <p:txBody>
          <a:bodyPr spcFirstLastPara="1" wrap="square" lIns="64600" tIns="64600" rIns="64600" bIns="646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sp>
        <p:nvSpPr>
          <p:cNvPr id="948" name="Google Shape;948;p66"/>
          <p:cNvSpPr/>
          <p:nvPr/>
        </p:nvSpPr>
        <p:spPr>
          <a:xfrm>
            <a:off x="3570007" y="5162336"/>
            <a:ext cx="2355739" cy="720000"/>
          </a:xfrm>
          <a:prstGeom prst="roundRect">
            <a:avLst>
              <a:gd name="adj" fmla="val 12858"/>
            </a:avLst>
          </a:prstGeom>
          <a:solidFill>
            <a:srgbClr val="A8D08C"/>
          </a:solidFill>
          <a:ln w="12700" cap="flat" cmpd="sng">
            <a:solidFill>
              <a:schemeClr val="lt1"/>
            </a:solidFill>
            <a:prstDash val="solid"/>
            <a:miter lim="800000"/>
            <a:headEnd type="none" w="sm" len="sm"/>
            <a:tailEnd type="none" w="sm" len="sm"/>
          </a:ln>
        </p:spPr>
        <p:txBody>
          <a:bodyPr spcFirstLastPara="1" wrap="square" lIns="64600" tIns="64600" rIns="64600" bIns="646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Features</a:t>
            </a:r>
            <a:endParaRPr sz="1400" b="0" i="0" u="none" strike="noStrike" cap="none">
              <a:solidFill>
                <a:srgbClr val="000000"/>
              </a:solidFill>
              <a:latin typeface="Arial"/>
              <a:ea typeface="Arial"/>
              <a:cs typeface="Arial"/>
              <a:sym typeface="Arial"/>
            </a:endParaRPr>
          </a:p>
        </p:txBody>
      </p:sp>
      <p:sp>
        <p:nvSpPr>
          <p:cNvPr id="949" name="Google Shape;949;p66"/>
          <p:cNvSpPr/>
          <p:nvPr/>
        </p:nvSpPr>
        <p:spPr>
          <a:xfrm>
            <a:off x="6709428" y="4481872"/>
            <a:ext cx="2340374" cy="720000"/>
          </a:xfrm>
          <a:prstGeom prst="roundRect">
            <a:avLst>
              <a:gd name="adj" fmla="val 13755"/>
            </a:avLst>
          </a:prstGeom>
          <a:solidFill>
            <a:srgbClr val="599BD5"/>
          </a:solidFill>
          <a:ln w="12700" cap="flat" cmpd="sng">
            <a:solidFill>
              <a:schemeClr val="lt1"/>
            </a:solidFill>
            <a:prstDash val="solid"/>
            <a:miter lim="800000"/>
            <a:headEnd type="none" w="sm" len="sm"/>
            <a:tailEnd type="none" w="sm" len="sm"/>
          </a:ln>
        </p:spPr>
        <p:txBody>
          <a:bodyPr spcFirstLastPara="1" wrap="square" lIns="64600" tIns="64600" rIns="64600" bIns="646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Model</a:t>
            </a:r>
            <a:endParaRPr sz="1400" b="0" i="0" u="none" strike="noStrike" cap="none">
              <a:solidFill>
                <a:srgbClr val="000000"/>
              </a:solidFill>
              <a:latin typeface="Arial"/>
              <a:ea typeface="Arial"/>
              <a:cs typeface="Arial"/>
              <a:sym typeface="Arial"/>
            </a:endParaRPr>
          </a:p>
        </p:txBody>
      </p:sp>
      <p:sp>
        <p:nvSpPr>
          <p:cNvPr id="950" name="Google Shape;950;p66"/>
          <p:cNvSpPr/>
          <p:nvPr/>
        </p:nvSpPr>
        <p:spPr>
          <a:xfrm>
            <a:off x="9774045" y="3509669"/>
            <a:ext cx="2736000" cy="806505"/>
          </a:xfrm>
          <a:prstGeom prst="roundRect">
            <a:avLst>
              <a:gd name="adj" fmla="val 13967"/>
            </a:avLst>
          </a:prstGeom>
          <a:solidFill>
            <a:srgbClr val="F4B081"/>
          </a:solidFill>
          <a:ln w="12700" cap="flat" cmpd="sng">
            <a:solidFill>
              <a:schemeClr val="lt1"/>
            </a:solidFill>
            <a:prstDash val="solid"/>
            <a:miter lim="800000"/>
            <a:headEnd type="none" w="sm" len="sm"/>
            <a:tailEnd type="none" w="sm" len="sm"/>
          </a:ln>
        </p:spPr>
        <p:txBody>
          <a:bodyPr spcFirstLastPara="1" wrap="square" lIns="64600" tIns="64600" rIns="64600" bIns="646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Performance optimization</a:t>
            </a:r>
            <a:endParaRPr sz="1400" b="0" i="0" u="none" strike="noStrike" cap="none">
              <a:solidFill>
                <a:srgbClr val="000000"/>
              </a:solidFill>
              <a:latin typeface="Arial"/>
              <a:ea typeface="Arial"/>
              <a:cs typeface="Arial"/>
              <a:sym typeface="Arial"/>
            </a:endParaRPr>
          </a:p>
        </p:txBody>
      </p:sp>
      <p:sp>
        <p:nvSpPr>
          <p:cNvPr id="951" name="Google Shape;951;p66"/>
          <p:cNvSpPr/>
          <p:nvPr/>
        </p:nvSpPr>
        <p:spPr>
          <a:xfrm>
            <a:off x="9774046" y="4440976"/>
            <a:ext cx="2736000" cy="806505"/>
          </a:xfrm>
          <a:prstGeom prst="roundRect">
            <a:avLst>
              <a:gd name="adj" fmla="val 12996"/>
            </a:avLst>
          </a:prstGeom>
          <a:solidFill>
            <a:srgbClr val="F4B081"/>
          </a:solidFill>
          <a:ln w="12700" cap="flat" cmpd="sng">
            <a:solidFill>
              <a:schemeClr val="lt1"/>
            </a:solidFill>
            <a:prstDash val="solid"/>
            <a:miter lim="800000"/>
            <a:headEnd type="none" w="sm" len="sm"/>
            <a:tailEnd type="none" w="sm" len="sm"/>
          </a:ln>
        </p:spPr>
        <p:txBody>
          <a:bodyPr spcFirstLastPara="1" wrap="square" lIns="64600" tIns="64600" rIns="64600" bIns="646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Accuracy</a:t>
            </a:r>
            <a:endParaRPr sz="1400" b="0" i="0" u="none" strike="noStrike" cap="none">
              <a:solidFill>
                <a:srgbClr val="000000"/>
              </a:solidFill>
              <a:latin typeface="Arial"/>
              <a:ea typeface="Arial"/>
              <a:cs typeface="Arial"/>
              <a:sym typeface="Arial"/>
            </a:endParaRPr>
          </a:p>
        </p:txBody>
      </p:sp>
      <p:sp>
        <p:nvSpPr>
          <p:cNvPr id="952" name="Google Shape;952;p66"/>
          <p:cNvSpPr/>
          <p:nvPr/>
        </p:nvSpPr>
        <p:spPr>
          <a:xfrm>
            <a:off x="9774046" y="5372283"/>
            <a:ext cx="2736000" cy="806400"/>
          </a:xfrm>
          <a:prstGeom prst="roundRect">
            <a:avLst>
              <a:gd name="adj" fmla="val 13279"/>
            </a:avLst>
          </a:prstGeom>
          <a:solidFill>
            <a:srgbClr val="F4B081"/>
          </a:solidFill>
          <a:ln w="12700" cap="flat" cmpd="sng">
            <a:solidFill>
              <a:schemeClr val="lt1"/>
            </a:solidFill>
            <a:prstDash val="solid"/>
            <a:miter lim="800000"/>
            <a:headEnd type="none" w="sm" len="sm"/>
            <a:tailEnd type="none" w="sm" len="sm"/>
          </a:ln>
        </p:spPr>
        <p:txBody>
          <a:bodyPr spcFirstLastPara="1" wrap="square" lIns="64600" tIns="64600" rIns="64600" bIns="646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Generalization</a:t>
            </a:r>
            <a:endParaRPr sz="2200" b="0" i="0" u="none" strike="noStrike" cap="none">
              <a:solidFill>
                <a:schemeClr val="lt1"/>
              </a:solidFill>
              <a:latin typeface="Open Sans"/>
              <a:ea typeface="Open Sans"/>
              <a:cs typeface="Open Sans"/>
              <a:sym typeface="Open Sans"/>
            </a:endParaRPr>
          </a:p>
        </p:txBody>
      </p:sp>
      <p:grpSp>
        <p:nvGrpSpPr>
          <p:cNvPr id="953" name="Google Shape;953;p66"/>
          <p:cNvGrpSpPr/>
          <p:nvPr/>
        </p:nvGrpSpPr>
        <p:grpSpPr>
          <a:xfrm>
            <a:off x="5925746" y="4130450"/>
            <a:ext cx="781261" cy="661636"/>
            <a:chOff x="5837255" y="4258573"/>
            <a:chExt cx="781261" cy="661636"/>
          </a:xfrm>
        </p:grpSpPr>
        <p:cxnSp>
          <p:nvCxnSpPr>
            <p:cNvPr id="954" name="Google Shape;954;p66"/>
            <p:cNvCxnSpPr/>
            <p:nvPr/>
          </p:nvCxnSpPr>
          <p:spPr>
            <a:xfrm>
              <a:off x="5837255" y="4266154"/>
              <a:ext cx="334946" cy="0"/>
            </a:xfrm>
            <a:prstGeom prst="straightConnector1">
              <a:avLst/>
            </a:prstGeom>
            <a:noFill/>
            <a:ln w="19050" cap="flat" cmpd="sng">
              <a:solidFill>
                <a:schemeClr val="accent6"/>
              </a:solidFill>
              <a:prstDash val="solid"/>
              <a:miter lim="800000"/>
              <a:headEnd type="none" w="sm" len="sm"/>
              <a:tailEnd type="none" w="sm" len="sm"/>
            </a:ln>
          </p:spPr>
        </p:cxnSp>
        <p:cxnSp>
          <p:nvCxnSpPr>
            <p:cNvPr id="955" name="Google Shape;955;p66"/>
            <p:cNvCxnSpPr/>
            <p:nvPr/>
          </p:nvCxnSpPr>
          <p:spPr>
            <a:xfrm>
              <a:off x="6172201" y="4258573"/>
              <a:ext cx="0" cy="661636"/>
            </a:xfrm>
            <a:prstGeom prst="straightConnector1">
              <a:avLst/>
            </a:prstGeom>
            <a:noFill/>
            <a:ln w="19050" cap="flat" cmpd="sng">
              <a:solidFill>
                <a:schemeClr val="accent6"/>
              </a:solidFill>
              <a:prstDash val="solid"/>
              <a:miter lim="800000"/>
              <a:headEnd type="none" w="sm" len="sm"/>
              <a:tailEnd type="none" w="sm" len="sm"/>
            </a:ln>
          </p:spPr>
        </p:cxnSp>
        <p:cxnSp>
          <p:nvCxnSpPr>
            <p:cNvPr id="956" name="Google Shape;956;p66"/>
            <p:cNvCxnSpPr/>
            <p:nvPr/>
          </p:nvCxnSpPr>
          <p:spPr>
            <a:xfrm>
              <a:off x="6172201" y="4914511"/>
              <a:ext cx="446315" cy="0"/>
            </a:xfrm>
            <a:prstGeom prst="straightConnector1">
              <a:avLst/>
            </a:prstGeom>
            <a:noFill/>
            <a:ln w="19050" cap="flat" cmpd="sng">
              <a:solidFill>
                <a:schemeClr val="accent6"/>
              </a:solidFill>
              <a:prstDash val="solid"/>
              <a:miter lim="800000"/>
              <a:headEnd type="none" w="sm" len="sm"/>
              <a:tailEnd type="triangle" w="med" len="med"/>
            </a:ln>
          </p:spPr>
        </p:cxnSp>
      </p:grpSp>
      <p:cxnSp>
        <p:nvCxnSpPr>
          <p:cNvPr id="957" name="Google Shape;957;p66"/>
          <p:cNvCxnSpPr/>
          <p:nvPr/>
        </p:nvCxnSpPr>
        <p:spPr>
          <a:xfrm>
            <a:off x="9058321" y="4840815"/>
            <a:ext cx="695619" cy="0"/>
          </a:xfrm>
          <a:prstGeom prst="straightConnector1">
            <a:avLst/>
          </a:prstGeom>
          <a:noFill/>
          <a:ln w="19050" cap="flat" cmpd="sng">
            <a:solidFill>
              <a:schemeClr val="accent1"/>
            </a:solidFill>
            <a:prstDash val="solid"/>
            <a:miter lim="800000"/>
            <a:headEnd type="none" w="sm" len="sm"/>
            <a:tailEnd type="triangle" w="med" len="med"/>
          </a:ln>
        </p:spPr>
      </p:cxnSp>
      <p:grpSp>
        <p:nvGrpSpPr>
          <p:cNvPr id="958" name="Google Shape;958;p66"/>
          <p:cNvGrpSpPr/>
          <p:nvPr/>
        </p:nvGrpSpPr>
        <p:grpSpPr>
          <a:xfrm>
            <a:off x="9058321" y="3915995"/>
            <a:ext cx="689362" cy="789127"/>
            <a:chOff x="8752114" y="3488946"/>
            <a:chExt cx="689362" cy="789127"/>
          </a:xfrm>
        </p:grpSpPr>
        <p:cxnSp>
          <p:nvCxnSpPr>
            <p:cNvPr id="959" name="Google Shape;959;p66"/>
            <p:cNvCxnSpPr/>
            <p:nvPr/>
          </p:nvCxnSpPr>
          <p:spPr>
            <a:xfrm>
              <a:off x="9106530" y="3496758"/>
              <a:ext cx="334946"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960" name="Google Shape;960;p66"/>
            <p:cNvCxnSpPr/>
            <p:nvPr/>
          </p:nvCxnSpPr>
          <p:spPr>
            <a:xfrm>
              <a:off x="9106530" y="3488946"/>
              <a:ext cx="0" cy="789127"/>
            </a:xfrm>
            <a:prstGeom prst="straightConnector1">
              <a:avLst/>
            </a:prstGeom>
            <a:noFill/>
            <a:ln w="19050" cap="flat" cmpd="sng">
              <a:solidFill>
                <a:schemeClr val="accent1"/>
              </a:solidFill>
              <a:prstDash val="solid"/>
              <a:miter lim="800000"/>
              <a:headEnd type="none" w="sm" len="sm"/>
              <a:tailEnd type="none" w="sm" len="sm"/>
            </a:ln>
          </p:spPr>
        </p:cxnSp>
        <p:cxnSp>
          <p:nvCxnSpPr>
            <p:cNvPr id="961" name="Google Shape;961;p66"/>
            <p:cNvCxnSpPr/>
            <p:nvPr/>
          </p:nvCxnSpPr>
          <p:spPr>
            <a:xfrm rot="10800000">
              <a:off x="8752114" y="4267186"/>
              <a:ext cx="354416" cy="0"/>
            </a:xfrm>
            <a:prstGeom prst="straightConnector1">
              <a:avLst/>
            </a:prstGeom>
            <a:noFill/>
            <a:ln w="19050" cap="flat" cmpd="sng">
              <a:solidFill>
                <a:schemeClr val="accent1"/>
              </a:solidFill>
              <a:prstDash val="solid"/>
              <a:miter lim="800000"/>
              <a:headEnd type="none" w="sm" len="sm"/>
              <a:tailEnd type="none" w="sm" len="sm"/>
            </a:ln>
          </p:spPr>
        </p:cxnSp>
      </p:grpSp>
      <p:grpSp>
        <p:nvGrpSpPr>
          <p:cNvPr id="962" name="Google Shape;962;p66"/>
          <p:cNvGrpSpPr/>
          <p:nvPr/>
        </p:nvGrpSpPr>
        <p:grpSpPr>
          <a:xfrm>
            <a:off x="5922380" y="4907328"/>
            <a:ext cx="784627" cy="644876"/>
            <a:chOff x="5833889" y="5035451"/>
            <a:chExt cx="784627" cy="644876"/>
          </a:xfrm>
        </p:grpSpPr>
        <p:cxnSp>
          <p:nvCxnSpPr>
            <p:cNvPr id="963" name="Google Shape;963;p66"/>
            <p:cNvCxnSpPr/>
            <p:nvPr/>
          </p:nvCxnSpPr>
          <p:spPr>
            <a:xfrm>
              <a:off x="5833889" y="5671722"/>
              <a:ext cx="341678" cy="0"/>
            </a:xfrm>
            <a:prstGeom prst="straightConnector1">
              <a:avLst/>
            </a:prstGeom>
            <a:noFill/>
            <a:ln w="19050" cap="flat" cmpd="sng">
              <a:solidFill>
                <a:schemeClr val="accent6"/>
              </a:solidFill>
              <a:prstDash val="solid"/>
              <a:miter lim="800000"/>
              <a:headEnd type="none" w="sm" len="sm"/>
              <a:tailEnd type="none" w="sm" len="sm"/>
            </a:ln>
          </p:spPr>
        </p:cxnSp>
        <p:cxnSp>
          <p:nvCxnSpPr>
            <p:cNvPr id="964" name="Google Shape;964;p66"/>
            <p:cNvCxnSpPr/>
            <p:nvPr/>
          </p:nvCxnSpPr>
          <p:spPr>
            <a:xfrm>
              <a:off x="6172201" y="5045139"/>
              <a:ext cx="446315" cy="0"/>
            </a:xfrm>
            <a:prstGeom prst="straightConnector1">
              <a:avLst/>
            </a:prstGeom>
            <a:noFill/>
            <a:ln w="19050" cap="flat" cmpd="sng">
              <a:solidFill>
                <a:schemeClr val="accent6"/>
              </a:solidFill>
              <a:prstDash val="solid"/>
              <a:miter lim="800000"/>
              <a:headEnd type="none" w="sm" len="sm"/>
              <a:tailEnd type="triangle" w="med" len="med"/>
            </a:ln>
          </p:spPr>
        </p:cxnSp>
        <p:cxnSp>
          <p:nvCxnSpPr>
            <p:cNvPr id="965" name="Google Shape;965;p66"/>
            <p:cNvCxnSpPr/>
            <p:nvPr/>
          </p:nvCxnSpPr>
          <p:spPr>
            <a:xfrm>
              <a:off x="6176108" y="5035451"/>
              <a:ext cx="0" cy="644876"/>
            </a:xfrm>
            <a:prstGeom prst="straightConnector1">
              <a:avLst/>
            </a:prstGeom>
            <a:noFill/>
            <a:ln w="19050" cap="flat" cmpd="sng">
              <a:solidFill>
                <a:schemeClr val="accent6"/>
              </a:solidFill>
              <a:prstDash val="solid"/>
              <a:miter lim="800000"/>
              <a:headEnd type="none" w="sm" len="sm"/>
              <a:tailEnd type="none" w="sm" len="sm"/>
            </a:ln>
          </p:spPr>
        </p:cxnSp>
      </p:grpSp>
      <p:grpSp>
        <p:nvGrpSpPr>
          <p:cNvPr id="966" name="Google Shape;966;p66"/>
          <p:cNvGrpSpPr/>
          <p:nvPr/>
        </p:nvGrpSpPr>
        <p:grpSpPr>
          <a:xfrm>
            <a:off x="9059530" y="4979723"/>
            <a:ext cx="688153" cy="808399"/>
            <a:chOff x="8971039" y="5107846"/>
            <a:chExt cx="688153" cy="808399"/>
          </a:xfrm>
        </p:grpSpPr>
        <p:grpSp>
          <p:nvGrpSpPr>
            <p:cNvPr id="967" name="Google Shape;967;p66"/>
            <p:cNvGrpSpPr/>
            <p:nvPr/>
          </p:nvGrpSpPr>
          <p:grpSpPr>
            <a:xfrm>
              <a:off x="9324246" y="5107846"/>
              <a:ext cx="334946" cy="808399"/>
              <a:chOff x="9106530" y="4552674"/>
              <a:chExt cx="334946" cy="808399"/>
            </a:xfrm>
          </p:grpSpPr>
          <p:cxnSp>
            <p:nvCxnSpPr>
              <p:cNvPr id="968" name="Google Shape;968;p66"/>
              <p:cNvCxnSpPr/>
              <p:nvPr/>
            </p:nvCxnSpPr>
            <p:spPr>
              <a:xfrm>
                <a:off x="9106530" y="5348434"/>
                <a:ext cx="334946" cy="0"/>
              </a:xfrm>
              <a:prstGeom prst="straightConnector1">
                <a:avLst/>
              </a:prstGeom>
              <a:noFill/>
              <a:ln w="19050" cap="flat" cmpd="sng">
                <a:solidFill>
                  <a:schemeClr val="accent1"/>
                </a:solidFill>
                <a:prstDash val="solid"/>
                <a:miter lim="800000"/>
                <a:headEnd type="none" w="sm" len="sm"/>
                <a:tailEnd type="triangle" w="med" len="med"/>
              </a:ln>
            </p:spPr>
          </p:cxnSp>
          <p:cxnSp>
            <p:nvCxnSpPr>
              <p:cNvPr id="969" name="Google Shape;969;p66"/>
              <p:cNvCxnSpPr/>
              <p:nvPr/>
            </p:nvCxnSpPr>
            <p:spPr>
              <a:xfrm>
                <a:off x="9106530" y="4552674"/>
                <a:ext cx="0" cy="808399"/>
              </a:xfrm>
              <a:prstGeom prst="straightConnector1">
                <a:avLst/>
              </a:prstGeom>
              <a:noFill/>
              <a:ln w="19050" cap="flat" cmpd="sng">
                <a:solidFill>
                  <a:schemeClr val="accent1"/>
                </a:solidFill>
                <a:prstDash val="solid"/>
                <a:miter lim="800000"/>
                <a:headEnd type="none" w="sm" len="sm"/>
                <a:tailEnd type="none" w="sm" len="sm"/>
              </a:ln>
            </p:spPr>
          </p:cxnSp>
        </p:grpSp>
        <p:cxnSp>
          <p:nvCxnSpPr>
            <p:cNvPr id="970" name="Google Shape;970;p66"/>
            <p:cNvCxnSpPr/>
            <p:nvPr/>
          </p:nvCxnSpPr>
          <p:spPr>
            <a:xfrm rot="10800000">
              <a:off x="8971039" y="5115810"/>
              <a:ext cx="354416" cy="0"/>
            </a:xfrm>
            <a:prstGeom prst="straightConnector1">
              <a:avLst/>
            </a:prstGeom>
            <a:noFill/>
            <a:ln w="19050" cap="flat" cmpd="sng">
              <a:solidFill>
                <a:schemeClr val="accent1"/>
              </a:solidFill>
              <a:prstDash val="solid"/>
              <a:miter lim="800000"/>
              <a:headEnd type="none" w="sm" len="sm"/>
              <a:tailEnd type="none" w="sm" len="sm"/>
            </a:ln>
          </p:spPr>
        </p:cxnSp>
      </p:grpSp>
      <p:pic>
        <p:nvPicPr>
          <p:cNvPr id="971" name="Google Shape;971;p66"/>
          <p:cNvPicPr preferRelativeResize="0"/>
          <p:nvPr/>
        </p:nvPicPr>
        <p:blipFill rotWithShape="1">
          <a:blip r:embed="rId3">
            <a:alphaModFix/>
          </a:blip>
          <a:srcRect/>
          <a:stretch/>
        </p:blipFill>
        <p:spPr>
          <a:xfrm>
            <a:off x="1945377" y="506872"/>
            <a:ext cx="12333984" cy="6241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9"/>
          <p:cNvSpPr txBox="1">
            <a:spLocks noGrp="1"/>
          </p:cNvSpPr>
          <p:nvPr>
            <p:ph type="body" idx="1"/>
          </p:nvPr>
        </p:nvSpPr>
        <p:spPr>
          <a:xfrm>
            <a:off x="8120585" y="4114800"/>
            <a:ext cx="760311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800"/>
              <a:buNone/>
            </a:pPr>
            <a:r>
              <a:rPr lang="en-US">
                <a:latin typeface="Open Sans"/>
                <a:ea typeface="Open Sans"/>
                <a:cs typeface="Open Sans"/>
                <a:sym typeface="Open Sans"/>
              </a:rPr>
              <a:t>Machine Learning with Scikit–Learn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67"/>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3F3F3F"/>
              </a:buClr>
              <a:buSzPts val="3200"/>
              <a:buNone/>
            </a:pPr>
            <a:r>
              <a:rPr lang="en-US">
                <a:latin typeface="Open Sans ExtraBold"/>
                <a:ea typeface="Open Sans ExtraBold"/>
                <a:cs typeface="Open Sans ExtraBold"/>
                <a:sym typeface="Open Sans ExtraBold"/>
              </a:rPr>
              <a:t>Scikit-Learn</a:t>
            </a:r>
            <a:endParaRPr>
              <a:solidFill>
                <a:schemeClr val="lt1"/>
              </a:solidFill>
              <a:latin typeface="Open Sans ExtraBold"/>
              <a:ea typeface="Open Sans ExtraBold"/>
              <a:cs typeface="Open Sans ExtraBold"/>
              <a:sym typeface="Open Sans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Scikit-Learn</a:t>
            </a:r>
            <a:endParaRPr/>
          </a:p>
        </p:txBody>
      </p:sp>
      <p:sp>
        <p:nvSpPr>
          <p:cNvPr id="983" name="Google Shape;983;p68"/>
          <p:cNvSpPr txBox="1">
            <a:spLocks noGrp="1"/>
          </p:cNvSpPr>
          <p:nvPr>
            <p:ph type="body" idx="4294967295"/>
          </p:nvPr>
        </p:nvSpPr>
        <p:spPr>
          <a:xfrm>
            <a:off x="2443761" y="1241866"/>
            <a:ext cx="11965289" cy="83966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Scikit is a powerful and modern machine learning Python library for fully and semi-automated data analysis and information extraction.</a:t>
            </a:r>
            <a:endParaRPr sz="2200">
              <a:latin typeface="Open Sans"/>
              <a:ea typeface="Open Sans"/>
              <a:cs typeface="Open Sans"/>
              <a:sym typeface="Open Sans"/>
            </a:endParaRPr>
          </a:p>
        </p:txBody>
      </p:sp>
      <p:grpSp>
        <p:nvGrpSpPr>
          <p:cNvPr id="984" name="Google Shape;984;p68"/>
          <p:cNvGrpSpPr/>
          <p:nvPr/>
        </p:nvGrpSpPr>
        <p:grpSpPr>
          <a:xfrm>
            <a:off x="1938437" y="2766140"/>
            <a:ext cx="3453984" cy="2159525"/>
            <a:chOff x="-240753" y="2537888"/>
            <a:chExt cx="3453984" cy="2159525"/>
          </a:xfrm>
        </p:grpSpPr>
        <p:pic>
          <p:nvPicPr>
            <p:cNvPr id="985" name="Google Shape;985;p68"/>
            <p:cNvPicPr preferRelativeResize="0"/>
            <p:nvPr/>
          </p:nvPicPr>
          <p:blipFill rotWithShape="1">
            <a:blip r:embed="rId3">
              <a:alphaModFix/>
            </a:blip>
            <a:srcRect/>
            <a:stretch/>
          </p:blipFill>
          <p:spPr>
            <a:xfrm>
              <a:off x="908219" y="2537888"/>
              <a:ext cx="1156040" cy="1036765"/>
            </a:xfrm>
            <a:prstGeom prst="rect">
              <a:avLst/>
            </a:prstGeom>
            <a:noFill/>
            <a:ln>
              <a:noFill/>
            </a:ln>
          </p:spPr>
        </p:pic>
        <p:sp>
          <p:nvSpPr>
            <p:cNvPr id="986" name="Google Shape;986;p68"/>
            <p:cNvSpPr txBox="1"/>
            <p:nvPr/>
          </p:nvSpPr>
          <p:spPr>
            <a:xfrm>
              <a:off x="-240753" y="3681750"/>
              <a:ext cx="3453984"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Efficient tools to identify and organize problems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(Supervised/ Unsupervised)</a:t>
              </a:r>
              <a:endParaRPr sz="1400" b="0" i="0" u="none" strike="noStrike" cap="none">
                <a:solidFill>
                  <a:srgbClr val="000000"/>
                </a:solidFill>
                <a:latin typeface="Arial"/>
                <a:ea typeface="Arial"/>
                <a:cs typeface="Arial"/>
                <a:sym typeface="Arial"/>
              </a:endParaRPr>
            </a:p>
          </p:txBody>
        </p:sp>
      </p:grpSp>
      <p:grpSp>
        <p:nvGrpSpPr>
          <p:cNvPr id="987" name="Google Shape;987;p68"/>
          <p:cNvGrpSpPr/>
          <p:nvPr/>
        </p:nvGrpSpPr>
        <p:grpSpPr>
          <a:xfrm>
            <a:off x="7086972" y="2736109"/>
            <a:ext cx="2590797" cy="1864316"/>
            <a:chOff x="2773961" y="5335872"/>
            <a:chExt cx="2590797" cy="1864316"/>
          </a:xfrm>
        </p:grpSpPr>
        <p:pic>
          <p:nvPicPr>
            <p:cNvPr id="988" name="Google Shape;988;p68"/>
            <p:cNvPicPr preferRelativeResize="0"/>
            <p:nvPr/>
          </p:nvPicPr>
          <p:blipFill rotWithShape="1">
            <a:blip r:embed="rId4">
              <a:alphaModFix/>
            </a:blip>
            <a:srcRect/>
            <a:stretch/>
          </p:blipFill>
          <p:spPr>
            <a:xfrm>
              <a:off x="3558281" y="5335872"/>
              <a:ext cx="1029832" cy="1066797"/>
            </a:xfrm>
            <a:prstGeom prst="rect">
              <a:avLst/>
            </a:prstGeom>
            <a:noFill/>
            <a:ln>
              <a:noFill/>
            </a:ln>
          </p:spPr>
        </p:pic>
        <p:sp>
          <p:nvSpPr>
            <p:cNvPr id="989" name="Google Shape;989;p68"/>
            <p:cNvSpPr txBox="1"/>
            <p:nvPr/>
          </p:nvSpPr>
          <p:spPr>
            <a:xfrm>
              <a:off x="2773961" y="6492302"/>
              <a:ext cx="2590797"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Free and open datasets</a:t>
              </a:r>
              <a:endParaRPr sz="1400" b="0" i="0" u="none" strike="noStrike" cap="none">
                <a:solidFill>
                  <a:srgbClr val="000000"/>
                </a:solidFill>
                <a:latin typeface="Arial"/>
                <a:ea typeface="Arial"/>
                <a:cs typeface="Arial"/>
                <a:sym typeface="Arial"/>
              </a:endParaRPr>
            </a:p>
          </p:txBody>
        </p:sp>
      </p:grpSp>
      <p:grpSp>
        <p:nvGrpSpPr>
          <p:cNvPr id="990" name="Google Shape;990;p68"/>
          <p:cNvGrpSpPr/>
          <p:nvPr/>
        </p:nvGrpSpPr>
        <p:grpSpPr>
          <a:xfrm>
            <a:off x="7313222" y="5949180"/>
            <a:ext cx="2133124" cy="1862925"/>
            <a:chOff x="7168262" y="5359690"/>
            <a:chExt cx="2133124" cy="1862925"/>
          </a:xfrm>
        </p:grpSpPr>
        <p:pic>
          <p:nvPicPr>
            <p:cNvPr id="991" name="Google Shape;991;p68"/>
            <p:cNvPicPr preferRelativeResize="0"/>
            <p:nvPr/>
          </p:nvPicPr>
          <p:blipFill rotWithShape="1">
            <a:blip r:embed="rId5">
              <a:alphaModFix/>
            </a:blip>
            <a:srcRect/>
            <a:stretch/>
          </p:blipFill>
          <p:spPr>
            <a:xfrm>
              <a:off x="7713161" y="5359690"/>
              <a:ext cx="990108" cy="988924"/>
            </a:xfrm>
            <a:prstGeom prst="rect">
              <a:avLst/>
            </a:prstGeom>
            <a:noFill/>
            <a:ln>
              <a:noFill/>
            </a:ln>
          </p:spPr>
        </p:pic>
        <p:sp>
          <p:nvSpPr>
            <p:cNvPr id="992" name="Google Shape;992;p68"/>
            <p:cNvSpPr txBox="1"/>
            <p:nvPr/>
          </p:nvSpPr>
          <p:spPr>
            <a:xfrm>
              <a:off x="7168262" y="6514729"/>
              <a:ext cx="2133124"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Model persistence</a:t>
              </a:r>
              <a:endParaRPr sz="1400" b="0" i="0" u="none" strike="noStrike" cap="none">
                <a:solidFill>
                  <a:srgbClr val="000000"/>
                </a:solidFill>
                <a:latin typeface="Arial"/>
                <a:ea typeface="Arial"/>
                <a:cs typeface="Arial"/>
                <a:sym typeface="Arial"/>
              </a:endParaRPr>
            </a:p>
          </p:txBody>
        </p:sp>
      </p:grpSp>
      <p:grpSp>
        <p:nvGrpSpPr>
          <p:cNvPr id="993" name="Google Shape;993;p68"/>
          <p:cNvGrpSpPr/>
          <p:nvPr/>
        </p:nvGrpSpPr>
        <p:grpSpPr>
          <a:xfrm>
            <a:off x="11486624" y="2871789"/>
            <a:ext cx="2591146" cy="2080539"/>
            <a:chOff x="5785830" y="2871789"/>
            <a:chExt cx="2591146" cy="2080539"/>
          </a:xfrm>
        </p:grpSpPr>
        <p:sp>
          <p:nvSpPr>
            <p:cNvPr id="994" name="Google Shape;994;p68"/>
            <p:cNvSpPr txBox="1"/>
            <p:nvPr/>
          </p:nvSpPr>
          <p:spPr>
            <a:xfrm>
              <a:off x="5785830" y="3936665"/>
              <a:ext cx="2591146"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Rich set of libraries for learning and predicting</a:t>
              </a:r>
              <a:endParaRPr sz="1400" b="0" i="0" u="none" strike="noStrike" cap="none">
                <a:solidFill>
                  <a:srgbClr val="000000"/>
                </a:solidFill>
                <a:latin typeface="Arial"/>
                <a:ea typeface="Arial"/>
                <a:cs typeface="Arial"/>
                <a:sym typeface="Arial"/>
              </a:endParaRPr>
            </a:p>
          </p:txBody>
        </p:sp>
        <p:pic>
          <p:nvPicPr>
            <p:cNvPr id="995" name="Google Shape;995;p68"/>
            <p:cNvPicPr preferRelativeResize="0"/>
            <p:nvPr/>
          </p:nvPicPr>
          <p:blipFill rotWithShape="1">
            <a:blip r:embed="rId6">
              <a:alphaModFix/>
            </a:blip>
            <a:srcRect/>
            <a:stretch/>
          </p:blipFill>
          <p:spPr>
            <a:xfrm>
              <a:off x="6512176" y="2871789"/>
              <a:ext cx="1115194" cy="931118"/>
            </a:xfrm>
            <a:prstGeom prst="rect">
              <a:avLst/>
            </a:prstGeom>
            <a:noFill/>
            <a:ln>
              <a:noFill/>
            </a:ln>
          </p:spPr>
        </p:pic>
      </p:grpSp>
      <p:grpSp>
        <p:nvGrpSpPr>
          <p:cNvPr id="996" name="Google Shape;996;p68"/>
          <p:cNvGrpSpPr/>
          <p:nvPr/>
        </p:nvGrpSpPr>
        <p:grpSpPr>
          <a:xfrm>
            <a:off x="2386452" y="5867696"/>
            <a:ext cx="2557957" cy="2271545"/>
            <a:chOff x="10248638" y="2669287"/>
            <a:chExt cx="2557957" cy="2271545"/>
          </a:xfrm>
        </p:grpSpPr>
        <p:pic>
          <p:nvPicPr>
            <p:cNvPr id="997" name="Google Shape;997;p68"/>
            <p:cNvPicPr preferRelativeResize="0"/>
            <p:nvPr/>
          </p:nvPicPr>
          <p:blipFill rotWithShape="1">
            <a:blip r:embed="rId7">
              <a:alphaModFix/>
            </a:blip>
            <a:srcRect/>
            <a:stretch/>
          </p:blipFill>
          <p:spPr>
            <a:xfrm>
              <a:off x="10962284" y="2669287"/>
              <a:ext cx="1130664" cy="1099256"/>
            </a:xfrm>
            <a:prstGeom prst="rect">
              <a:avLst/>
            </a:prstGeom>
            <a:noFill/>
            <a:ln>
              <a:noFill/>
            </a:ln>
          </p:spPr>
        </p:pic>
        <p:sp>
          <p:nvSpPr>
            <p:cNvPr id="998" name="Google Shape;998;p68"/>
            <p:cNvSpPr txBox="1"/>
            <p:nvPr/>
          </p:nvSpPr>
          <p:spPr>
            <a:xfrm>
              <a:off x="10248638" y="3925169"/>
              <a:ext cx="2557957"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Model support for every problem type</a:t>
              </a:r>
              <a:endParaRPr sz="1400" b="0" i="0" u="none" strike="noStrike" cap="none">
                <a:solidFill>
                  <a:srgbClr val="000000"/>
                </a:solidFill>
                <a:latin typeface="Arial"/>
                <a:ea typeface="Arial"/>
                <a:cs typeface="Arial"/>
                <a:sym typeface="Arial"/>
              </a:endParaRPr>
            </a:p>
          </p:txBody>
        </p:sp>
      </p:grpSp>
      <p:grpSp>
        <p:nvGrpSpPr>
          <p:cNvPr id="999" name="Google Shape;999;p68"/>
          <p:cNvGrpSpPr/>
          <p:nvPr/>
        </p:nvGrpSpPr>
        <p:grpSpPr>
          <a:xfrm>
            <a:off x="11615128" y="5504986"/>
            <a:ext cx="2334139" cy="2588897"/>
            <a:chOff x="12272190" y="5058881"/>
            <a:chExt cx="2334139" cy="2588897"/>
          </a:xfrm>
        </p:grpSpPr>
        <p:pic>
          <p:nvPicPr>
            <p:cNvPr id="1000" name="Google Shape;1000;p68"/>
            <p:cNvPicPr preferRelativeResize="0"/>
            <p:nvPr/>
          </p:nvPicPr>
          <p:blipFill rotWithShape="1">
            <a:blip r:embed="rId8">
              <a:alphaModFix/>
            </a:blip>
            <a:srcRect/>
            <a:stretch/>
          </p:blipFill>
          <p:spPr>
            <a:xfrm>
              <a:off x="12798592" y="5058881"/>
              <a:ext cx="1229703" cy="1738775"/>
            </a:xfrm>
            <a:prstGeom prst="rect">
              <a:avLst/>
            </a:prstGeom>
            <a:noFill/>
            <a:ln>
              <a:noFill/>
            </a:ln>
          </p:spPr>
        </p:pic>
        <p:sp>
          <p:nvSpPr>
            <p:cNvPr id="1001" name="Google Shape;1001;p68"/>
            <p:cNvSpPr txBox="1"/>
            <p:nvPr/>
          </p:nvSpPr>
          <p:spPr>
            <a:xfrm>
              <a:off x="12272190" y="6632115"/>
              <a:ext cx="2334139"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Open source community and vendor support</a:t>
              </a:r>
              <a:endParaRPr sz="1400" b="0" i="0" u="none" strike="noStrike" cap="none">
                <a:solidFill>
                  <a:srgbClr val="000000"/>
                </a:solidFill>
                <a:latin typeface="Arial"/>
                <a:ea typeface="Arial"/>
                <a:cs typeface="Arial"/>
                <a:sym typeface="Arial"/>
              </a:endParaRPr>
            </a:p>
          </p:txBody>
        </p:sp>
      </p:grpSp>
      <p:pic>
        <p:nvPicPr>
          <p:cNvPr id="1002" name="Google Shape;1002;p68"/>
          <p:cNvPicPr preferRelativeResize="0"/>
          <p:nvPr/>
        </p:nvPicPr>
        <p:blipFill rotWithShape="1">
          <a:blip r:embed="rId9">
            <a:alphaModFix/>
          </a:blip>
          <a:srcRect/>
          <a:stretch/>
        </p:blipFill>
        <p:spPr>
          <a:xfrm>
            <a:off x="6326012" y="506872"/>
            <a:ext cx="3572715" cy="6241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6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Scikit-Learn: Problem-Solution Approach</a:t>
            </a:r>
            <a:endParaRPr/>
          </a:p>
        </p:txBody>
      </p:sp>
      <p:sp>
        <p:nvSpPr>
          <p:cNvPr id="1009" name="Google Shape;1009;p69"/>
          <p:cNvSpPr txBox="1">
            <a:spLocks noGrp="1"/>
          </p:cNvSpPr>
          <p:nvPr>
            <p:ph type="body" idx="4294967295"/>
          </p:nvPr>
        </p:nvSpPr>
        <p:spPr>
          <a:xfrm>
            <a:off x="0" y="1150938"/>
            <a:ext cx="15093950"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Scikit-learn helps Data Scientists organize their work through its problem-solution approach.</a:t>
            </a:r>
            <a:endParaRPr sz="2200">
              <a:latin typeface="Open Sans"/>
              <a:ea typeface="Open Sans"/>
              <a:cs typeface="Open Sans"/>
              <a:sym typeface="Open Sans"/>
            </a:endParaRPr>
          </a:p>
        </p:txBody>
      </p:sp>
      <p:sp>
        <p:nvSpPr>
          <p:cNvPr id="1010" name="Google Shape;1010;p69"/>
          <p:cNvSpPr/>
          <p:nvPr/>
        </p:nvSpPr>
        <p:spPr>
          <a:xfrm>
            <a:off x="771526" y="2914659"/>
            <a:ext cx="14734848" cy="4658484"/>
          </a:xfrm>
          <a:prstGeom prst="rightArrow">
            <a:avLst>
              <a:gd name="adj1" fmla="val 52453"/>
              <a:gd name="adj2" fmla="val 42161"/>
            </a:avLst>
          </a:prstGeom>
          <a:solidFill>
            <a:srgbClr val="F7D5CB"/>
          </a:solidFill>
          <a:ln w="9525" cap="flat" cmpd="sng">
            <a:solidFill>
              <a:srgbClr val="F5C7B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69"/>
          <p:cNvSpPr/>
          <p:nvPr/>
        </p:nvSpPr>
        <p:spPr>
          <a:xfrm>
            <a:off x="1035384" y="4253901"/>
            <a:ext cx="1980000" cy="1980000"/>
          </a:xfrm>
          <a:prstGeom prst="roundRect">
            <a:avLst>
              <a:gd name="adj" fmla="val 11616"/>
            </a:avLst>
          </a:prstGeom>
          <a:solidFill>
            <a:srgbClr val="A4A4A4"/>
          </a:solidFill>
          <a:ln w="12700" cap="flat" cmpd="sng">
            <a:solidFill>
              <a:schemeClr val="lt1"/>
            </a:solidFill>
            <a:prstDash val="solid"/>
            <a:miter lim="800000"/>
            <a:headEnd type="none" w="sm" len="sm"/>
            <a:tailEnd type="none" w="sm" len="sm"/>
          </a:ln>
        </p:spPr>
        <p:txBody>
          <a:bodyPr spcFirstLastPara="1" wrap="square" lIns="180000" tIns="0" rIns="180000" bIns="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Model Selection</a:t>
            </a:r>
            <a:endParaRPr sz="1400" b="0" i="0" u="none" strike="noStrike" cap="none">
              <a:solidFill>
                <a:srgbClr val="000000"/>
              </a:solidFill>
              <a:latin typeface="Arial"/>
              <a:ea typeface="Arial"/>
              <a:cs typeface="Arial"/>
              <a:sym typeface="Arial"/>
            </a:endParaRPr>
          </a:p>
        </p:txBody>
      </p:sp>
      <p:sp>
        <p:nvSpPr>
          <p:cNvPr id="1012" name="Google Shape;1012;p69"/>
          <p:cNvSpPr/>
          <p:nvPr/>
        </p:nvSpPr>
        <p:spPr>
          <a:xfrm>
            <a:off x="3132099" y="4253901"/>
            <a:ext cx="1980000" cy="1980000"/>
          </a:xfrm>
          <a:prstGeom prst="roundRect">
            <a:avLst>
              <a:gd name="adj" fmla="val 9451"/>
            </a:avLst>
          </a:prstGeom>
          <a:solidFill>
            <a:srgbClr val="AF9390"/>
          </a:solidFill>
          <a:ln w="12700" cap="flat" cmpd="sng">
            <a:solidFill>
              <a:schemeClr val="lt1"/>
            </a:solidFill>
            <a:prstDash val="solid"/>
            <a:miter lim="800000"/>
            <a:headEnd type="none" w="sm" len="sm"/>
            <a:tailEnd type="none" w="sm" len="sm"/>
          </a:ln>
        </p:spPr>
        <p:txBody>
          <a:bodyPr spcFirstLastPara="1" wrap="square" lIns="180000" tIns="0" rIns="180000" bIns="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Estimator Object</a:t>
            </a:r>
            <a:endParaRPr sz="1400" b="0" i="0" u="none" strike="noStrike" cap="none">
              <a:solidFill>
                <a:srgbClr val="000000"/>
              </a:solidFill>
              <a:latin typeface="Arial"/>
              <a:ea typeface="Arial"/>
              <a:cs typeface="Arial"/>
              <a:sym typeface="Arial"/>
            </a:endParaRPr>
          </a:p>
        </p:txBody>
      </p:sp>
      <p:sp>
        <p:nvSpPr>
          <p:cNvPr id="1013" name="Google Shape;1013;p69"/>
          <p:cNvSpPr/>
          <p:nvPr/>
        </p:nvSpPr>
        <p:spPr>
          <a:xfrm>
            <a:off x="5228814" y="4253901"/>
            <a:ext cx="1980000" cy="1980000"/>
          </a:xfrm>
          <a:prstGeom prst="roundRect">
            <a:avLst>
              <a:gd name="adj" fmla="val 10894"/>
            </a:avLst>
          </a:prstGeom>
          <a:solidFill>
            <a:srgbClr val="BC857A"/>
          </a:solidFill>
          <a:ln w="12700" cap="flat" cmpd="sng">
            <a:solidFill>
              <a:schemeClr val="lt1"/>
            </a:solidFill>
            <a:prstDash val="solid"/>
            <a:miter lim="800000"/>
            <a:headEnd type="none" w="sm" len="sm"/>
            <a:tailEnd type="none" w="sm" len="sm"/>
          </a:ln>
        </p:spPr>
        <p:txBody>
          <a:bodyPr spcFirstLastPara="1" wrap="square" lIns="180000" tIns="0" rIns="180000" bIns="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Model Training</a:t>
            </a:r>
            <a:endParaRPr sz="1400" b="0" i="0" u="none" strike="noStrike" cap="none">
              <a:solidFill>
                <a:srgbClr val="000000"/>
              </a:solidFill>
              <a:latin typeface="Arial"/>
              <a:ea typeface="Arial"/>
              <a:cs typeface="Arial"/>
              <a:sym typeface="Arial"/>
            </a:endParaRPr>
          </a:p>
        </p:txBody>
      </p:sp>
      <p:sp>
        <p:nvSpPr>
          <p:cNvPr id="1014" name="Google Shape;1014;p69"/>
          <p:cNvSpPr/>
          <p:nvPr/>
        </p:nvSpPr>
        <p:spPr>
          <a:xfrm>
            <a:off x="7325529" y="4253901"/>
            <a:ext cx="1980000" cy="1980000"/>
          </a:xfrm>
          <a:prstGeom prst="roundRect">
            <a:avLst>
              <a:gd name="adj" fmla="val 10173"/>
            </a:avLst>
          </a:prstGeom>
          <a:solidFill>
            <a:srgbClr val="CB7C63"/>
          </a:solidFill>
          <a:ln w="12700" cap="flat" cmpd="sng">
            <a:solidFill>
              <a:schemeClr val="lt1"/>
            </a:solidFill>
            <a:prstDash val="solid"/>
            <a:miter lim="800000"/>
            <a:headEnd type="none" w="sm" len="sm"/>
            <a:tailEnd type="none" w="sm" len="sm"/>
          </a:ln>
        </p:spPr>
        <p:txBody>
          <a:bodyPr spcFirstLastPara="1" wrap="square" lIns="180000" tIns="0" rIns="180000" bIns="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Predictions</a:t>
            </a:r>
            <a:endParaRPr sz="1400" b="0" i="0" u="none" strike="noStrike" cap="none">
              <a:solidFill>
                <a:srgbClr val="000000"/>
              </a:solidFill>
              <a:latin typeface="Arial"/>
              <a:ea typeface="Arial"/>
              <a:cs typeface="Arial"/>
              <a:sym typeface="Arial"/>
            </a:endParaRPr>
          </a:p>
        </p:txBody>
      </p:sp>
      <p:sp>
        <p:nvSpPr>
          <p:cNvPr id="1015" name="Google Shape;1015;p69"/>
          <p:cNvSpPr/>
          <p:nvPr/>
        </p:nvSpPr>
        <p:spPr>
          <a:xfrm>
            <a:off x="9422244" y="4253901"/>
            <a:ext cx="1980000" cy="1980000"/>
          </a:xfrm>
          <a:prstGeom prst="roundRect">
            <a:avLst>
              <a:gd name="adj" fmla="val 10894"/>
            </a:avLst>
          </a:prstGeom>
          <a:solidFill>
            <a:srgbClr val="DB784A"/>
          </a:solidFill>
          <a:ln w="12700" cap="flat" cmpd="sng">
            <a:solidFill>
              <a:schemeClr val="lt1"/>
            </a:solidFill>
            <a:prstDash val="solid"/>
            <a:miter lim="800000"/>
            <a:headEnd type="none" w="sm" len="sm"/>
            <a:tailEnd type="none" w="sm" len="sm"/>
          </a:ln>
        </p:spPr>
        <p:txBody>
          <a:bodyPr spcFirstLastPara="1" wrap="square" lIns="180000" tIns="0" rIns="180000" bIns="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Model Tuning</a:t>
            </a:r>
            <a:endParaRPr sz="1400" b="0" i="0" u="none" strike="noStrike" cap="none">
              <a:solidFill>
                <a:srgbClr val="000000"/>
              </a:solidFill>
              <a:latin typeface="Arial"/>
              <a:ea typeface="Arial"/>
              <a:cs typeface="Arial"/>
              <a:sym typeface="Arial"/>
            </a:endParaRPr>
          </a:p>
        </p:txBody>
      </p:sp>
      <p:sp>
        <p:nvSpPr>
          <p:cNvPr id="1016" name="Google Shape;1016;p69"/>
          <p:cNvSpPr/>
          <p:nvPr/>
        </p:nvSpPr>
        <p:spPr>
          <a:xfrm>
            <a:off x="11518958" y="4253901"/>
            <a:ext cx="1980000" cy="1980000"/>
          </a:xfrm>
          <a:prstGeom prst="roundRect">
            <a:avLst>
              <a:gd name="adj" fmla="val 9391"/>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180000" tIns="0" rIns="180000" bIns="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Accuracy </a:t>
            </a:r>
            <a:endParaRPr sz="1400" b="0" i="0" u="none" strike="noStrike" cap="none">
              <a:solidFill>
                <a:srgbClr val="000000"/>
              </a:solidFill>
              <a:latin typeface="Arial"/>
              <a:ea typeface="Arial"/>
              <a:cs typeface="Arial"/>
              <a:sym typeface="Arial"/>
            </a:endParaRPr>
          </a:p>
        </p:txBody>
      </p:sp>
      <p:pic>
        <p:nvPicPr>
          <p:cNvPr id="1017" name="Google Shape;1017;p69"/>
          <p:cNvPicPr preferRelativeResize="0"/>
          <p:nvPr/>
        </p:nvPicPr>
        <p:blipFill rotWithShape="1">
          <a:blip r:embed="rId3">
            <a:alphaModFix/>
          </a:blip>
          <a:srcRect/>
          <a:stretch/>
        </p:blipFill>
        <p:spPr>
          <a:xfrm>
            <a:off x="2506011" y="506872"/>
            <a:ext cx="11212716" cy="6241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7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Scikit-Learn: Problem-Solution Considerations</a:t>
            </a:r>
            <a:endParaRPr/>
          </a:p>
        </p:txBody>
      </p:sp>
      <p:sp>
        <p:nvSpPr>
          <p:cNvPr id="1024" name="Google Shape;1024;p70"/>
          <p:cNvSpPr txBox="1">
            <a:spLocks noGrp="1"/>
          </p:cNvSpPr>
          <p:nvPr>
            <p:ph type="body" idx="4294967295"/>
          </p:nvPr>
        </p:nvSpPr>
        <p:spPr>
          <a:xfrm>
            <a:off x="1786885" y="1150756"/>
            <a:ext cx="12474339" cy="83966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While working with a Scikit-Learn dataset or loading your own data to Scikit -Learn, always consider these points:</a:t>
            </a:r>
            <a:endParaRPr sz="2200">
              <a:latin typeface="Open Sans"/>
              <a:ea typeface="Open Sans"/>
              <a:cs typeface="Open Sans"/>
              <a:sym typeface="Open Sans"/>
            </a:endParaRPr>
          </a:p>
        </p:txBody>
      </p:sp>
      <p:grpSp>
        <p:nvGrpSpPr>
          <p:cNvPr id="1025" name="Google Shape;1025;p70"/>
          <p:cNvGrpSpPr/>
          <p:nvPr/>
        </p:nvGrpSpPr>
        <p:grpSpPr>
          <a:xfrm>
            <a:off x="566066" y="2394863"/>
            <a:ext cx="15109362" cy="762000"/>
            <a:chOff x="566066" y="2721431"/>
            <a:chExt cx="15109362" cy="762000"/>
          </a:xfrm>
        </p:grpSpPr>
        <p:sp>
          <p:nvSpPr>
            <p:cNvPr id="1026" name="Google Shape;1026;p70"/>
            <p:cNvSpPr/>
            <p:nvPr/>
          </p:nvSpPr>
          <p:spPr>
            <a:xfrm>
              <a:off x="566066" y="2721431"/>
              <a:ext cx="762000" cy="762000"/>
            </a:xfrm>
            <a:prstGeom prst="roundRect">
              <a:avLst>
                <a:gd name="adj" fmla="val 16667"/>
              </a:avLst>
            </a:prstGeom>
            <a:noFill/>
            <a:ln w="38100" cap="flat" cmpd="sng">
              <a:solidFill>
                <a:schemeClr val="accent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48135"/>
                  </a:solidFill>
                  <a:latin typeface="Open Sans"/>
                  <a:ea typeface="Open Sans"/>
                  <a:cs typeface="Open Sans"/>
                  <a:sym typeface="Open Sans"/>
                </a:rPr>
                <a:t>✔</a:t>
              </a:r>
              <a:endParaRPr sz="2200" b="0" i="0" u="none" strike="noStrike" cap="none">
                <a:solidFill>
                  <a:srgbClr val="548135"/>
                </a:solidFill>
                <a:latin typeface="Open Sans"/>
                <a:ea typeface="Open Sans"/>
                <a:cs typeface="Open Sans"/>
                <a:sym typeface="Open Sans"/>
              </a:endParaRPr>
            </a:p>
          </p:txBody>
        </p:sp>
        <p:sp>
          <p:nvSpPr>
            <p:cNvPr id="1027" name="Google Shape;1027;p70"/>
            <p:cNvSpPr/>
            <p:nvPr/>
          </p:nvSpPr>
          <p:spPr>
            <a:xfrm flipH="1">
              <a:off x="1607461" y="2721431"/>
              <a:ext cx="14067967" cy="762000"/>
            </a:xfrm>
            <a:prstGeom prst="homePlate">
              <a:avLst>
                <a:gd name="adj" fmla="val 50000"/>
              </a:avLst>
            </a:prstGeom>
            <a:noFill/>
            <a:ln w="9525" cap="flat" cmpd="sng">
              <a:solidFill>
                <a:schemeClr val="accent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04040"/>
                </a:solidFill>
                <a:latin typeface="Open Sans"/>
                <a:ea typeface="Open Sans"/>
                <a:cs typeface="Open Sans"/>
                <a:sym typeface="Open Sans"/>
              </a:endParaRPr>
            </a:p>
          </p:txBody>
        </p:sp>
        <p:sp>
          <p:nvSpPr>
            <p:cNvPr id="1028" name="Google Shape;1028;p70"/>
            <p:cNvSpPr txBox="1"/>
            <p:nvPr/>
          </p:nvSpPr>
          <p:spPr>
            <a:xfrm>
              <a:off x="2394867" y="2867207"/>
              <a:ext cx="11255828" cy="47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Create separate objects for feature and response</a:t>
              </a:r>
              <a:endParaRPr sz="2200" b="0" i="0" u="none" strike="noStrike" cap="none">
                <a:solidFill>
                  <a:srgbClr val="000000"/>
                </a:solidFill>
                <a:latin typeface="Arial"/>
                <a:ea typeface="Arial"/>
                <a:cs typeface="Arial"/>
                <a:sym typeface="Arial"/>
              </a:endParaRPr>
            </a:p>
          </p:txBody>
        </p:sp>
      </p:grpSp>
      <p:grpSp>
        <p:nvGrpSpPr>
          <p:cNvPr id="1029" name="Google Shape;1029;p70"/>
          <p:cNvGrpSpPr/>
          <p:nvPr/>
        </p:nvGrpSpPr>
        <p:grpSpPr>
          <a:xfrm>
            <a:off x="566066" y="3729670"/>
            <a:ext cx="15109362" cy="762000"/>
            <a:chOff x="566066" y="4190770"/>
            <a:chExt cx="15109362" cy="762000"/>
          </a:xfrm>
        </p:grpSpPr>
        <p:sp>
          <p:nvSpPr>
            <p:cNvPr id="1030" name="Google Shape;1030;p70"/>
            <p:cNvSpPr/>
            <p:nvPr/>
          </p:nvSpPr>
          <p:spPr>
            <a:xfrm>
              <a:off x="566066" y="4190770"/>
              <a:ext cx="762000" cy="762000"/>
            </a:xfrm>
            <a:prstGeom prst="roundRect">
              <a:avLst>
                <a:gd name="adj" fmla="val 16667"/>
              </a:avLst>
            </a:prstGeom>
            <a:noFill/>
            <a:ln w="38100" cap="flat" cmpd="sng">
              <a:solidFill>
                <a:schemeClr val="accent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48135"/>
                  </a:solidFill>
                  <a:latin typeface="Open Sans"/>
                  <a:ea typeface="Open Sans"/>
                  <a:cs typeface="Open Sans"/>
                  <a:sym typeface="Open Sans"/>
                </a:rPr>
                <a:t>✔</a:t>
              </a:r>
              <a:endParaRPr sz="2200" b="0" i="0" u="none" strike="noStrike" cap="none">
                <a:solidFill>
                  <a:srgbClr val="548135"/>
                </a:solidFill>
                <a:latin typeface="Open Sans"/>
                <a:ea typeface="Open Sans"/>
                <a:cs typeface="Open Sans"/>
                <a:sym typeface="Open Sans"/>
              </a:endParaRPr>
            </a:p>
          </p:txBody>
        </p:sp>
        <p:sp>
          <p:nvSpPr>
            <p:cNvPr id="1031" name="Google Shape;1031;p70"/>
            <p:cNvSpPr/>
            <p:nvPr/>
          </p:nvSpPr>
          <p:spPr>
            <a:xfrm flipH="1">
              <a:off x="1607461" y="4190770"/>
              <a:ext cx="14067967" cy="762000"/>
            </a:xfrm>
            <a:prstGeom prst="homePlate">
              <a:avLst>
                <a:gd name="adj" fmla="val 50000"/>
              </a:avLst>
            </a:prstGeom>
            <a:noFill/>
            <a:ln w="9525" cap="flat" cmpd="sng">
              <a:solidFill>
                <a:schemeClr val="accent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032" name="Google Shape;1032;p70"/>
            <p:cNvSpPr txBox="1"/>
            <p:nvPr/>
          </p:nvSpPr>
          <p:spPr>
            <a:xfrm>
              <a:off x="2394867" y="4336545"/>
              <a:ext cx="11255828" cy="47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Ensure that features and response have only numeric values</a:t>
              </a:r>
              <a:endParaRPr sz="2200" b="0" i="0" u="none" strike="noStrike" cap="none">
                <a:solidFill>
                  <a:srgbClr val="000000"/>
                </a:solidFill>
                <a:latin typeface="Arial"/>
                <a:ea typeface="Arial"/>
                <a:cs typeface="Arial"/>
                <a:sym typeface="Arial"/>
              </a:endParaRPr>
            </a:p>
          </p:txBody>
        </p:sp>
      </p:grpSp>
      <p:grpSp>
        <p:nvGrpSpPr>
          <p:cNvPr id="1033" name="Google Shape;1033;p70"/>
          <p:cNvGrpSpPr/>
          <p:nvPr/>
        </p:nvGrpSpPr>
        <p:grpSpPr>
          <a:xfrm>
            <a:off x="566066" y="5064477"/>
            <a:ext cx="15109361" cy="762000"/>
            <a:chOff x="566066" y="5660109"/>
            <a:chExt cx="15109361" cy="762000"/>
          </a:xfrm>
        </p:grpSpPr>
        <p:sp>
          <p:nvSpPr>
            <p:cNvPr id="1034" name="Google Shape;1034;p70"/>
            <p:cNvSpPr/>
            <p:nvPr/>
          </p:nvSpPr>
          <p:spPr>
            <a:xfrm>
              <a:off x="566066" y="5660109"/>
              <a:ext cx="762000" cy="762000"/>
            </a:xfrm>
            <a:prstGeom prst="roundRect">
              <a:avLst>
                <a:gd name="adj" fmla="val 16667"/>
              </a:avLst>
            </a:prstGeom>
            <a:noFill/>
            <a:ln w="38100" cap="flat" cmpd="sng">
              <a:solidFill>
                <a:schemeClr val="accent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48135"/>
                  </a:solidFill>
                  <a:latin typeface="Open Sans"/>
                  <a:ea typeface="Open Sans"/>
                  <a:cs typeface="Open Sans"/>
                  <a:sym typeface="Open Sans"/>
                </a:rPr>
                <a:t>✔</a:t>
              </a:r>
              <a:endParaRPr sz="2200" b="0" i="0" u="none" strike="noStrike" cap="none">
                <a:solidFill>
                  <a:srgbClr val="548135"/>
                </a:solidFill>
                <a:latin typeface="Open Sans"/>
                <a:ea typeface="Open Sans"/>
                <a:cs typeface="Open Sans"/>
                <a:sym typeface="Open Sans"/>
              </a:endParaRPr>
            </a:p>
          </p:txBody>
        </p:sp>
        <p:sp>
          <p:nvSpPr>
            <p:cNvPr id="1035" name="Google Shape;1035;p70"/>
            <p:cNvSpPr/>
            <p:nvPr/>
          </p:nvSpPr>
          <p:spPr>
            <a:xfrm flipH="1">
              <a:off x="1607459" y="5660109"/>
              <a:ext cx="14067967" cy="762000"/>
            </a:xfrm>
            <a:prstGeom prst="homePlate">
              <a:avLst>
                <a:gd name="adj" fmla="val 50000"/>
              </a:avLst>
            </a:prstGeom>
            <a:noFill/>
            <a:ln w="9525" cap="flat" cmpd="sng">
              <a:solidFill>
                <a:schemeClr val="accent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036" name="Google Shape;1036;p70"/>
            <p:cNvSpPr txBox="1"/>
            <p:nvPr/>
          </p:nvSpPr>
          <p:spPr>
            <a:xfrm>
              <a:off x="2394867" y="5805884"/>
              <a:ext cx="11255828" cy="47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Features and response should be in the form of a NumPy ndarray</a:t>
              </a:r>
              <a:endParaRPr sz="2200" b="0" i="0" u="none" strike="noStrike" cap="none">
                <a:solidFill>
                  <a:srgbClr val="000000"/>
                </a:solidFill>
                <a:latin typeface="Arial"/>
                <a:ea typeface="Arial"/>
                <a:cs typeface="Arial"/>
                <a:sym typeface="Arial"/>
              </a:endParaRPr>
            </a:p>
          </p:txBody>
        </p:sp>
      </p:grpSp>
      <p:grpSp>
        <p:nvGrpSpPr>
          <p:cNvPr id="1037" name="Google Shape;1037;p70"/>
          <p:cNvGrpSpPr/>
          <p:nvPr/>
        </p:nvGrpSpPr>
        <p:grpSpPr>
          <a:xfrm>
            <a:off x="566066" y="6399284"/>
            <a:ext cx="15109361" cy="762000"/>
            <a:chOff x="566066" y="7129448"/>
            <a:chExt cx="15109361" cy="762000"/>
          </a:xfrm>
        </p:grpSpPr>
        <p:sp>
          <p:nvSpPr>
            <p:cNvPr id="1038" name="Google Shape;1038;p70"/>
            <p:cNvSpPr/>
            <p:nvPr/>
          </p:nvSpPr>
          <p:spPr>
            <a:xfrm>
              <a:off x="566066" y="7129448"/>
              <a:ext cx="762000" cy="762000"/>
            </a:xfrm>
            <a:prstGeom prst="roundRect">
              <a:avLst>
                <a:gd name="adj" fmla="val 16667"/>
              </a:avLst>
            </a:prstGeom>
            <a:noFill/>
            <a:ln w="38100" cap="flat" cmpd="sng">
              <a:solidFill>
                <a:schemeClr val="accent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48135"/>
                  </a:solidFill>
                  <a:latin typeface="Open Sans"/>
                  <a:ea typeface="Open Sans"/>
                  <a:cs typeface="Open Sans"/>
                  <a:sym typeface="Open Sans"/>
                </a:rPr>
                <a:t>✔</a:t>
              </a:r>
              <a:endParaRPr sz="2200" b="0" i="0" u="none" strike="noStrike" cap="none">
                <a:solidFill>
                  <a:srgbClr val="548135"/>
                </a:solidFill>
                <a:latin typeface="Open Sans"/>
                <a:ea typeface="Open Sans"/>
                <a:cs typeface="Open Sans"/>
                <a:sym typeface="Open Sans"/>
              </a:endParaRPr>
            </a:p>
          </p:txBody>
        </p:sp>
        <p:sp>
          <p:nvSpPr>
            <p:cNvPr id="1039" name="Google Shape;1039;p70"/>
            <p:cNvSpPr/>
            <p:nvPr/>
          </p:nvSpPr>
          <p:spPr>
            <a:xfrm flipH="1">
              <a:off x="1607459" y="7129448"/>
              <a:ext cx="14067967" cy="762000"/>
            </a:xfrm>
            <a:prstGeom prst="homePlate">
              <a:avLst>
                <a:gd name="adj" fmla="val 50000"/>
              </a:avLst>
            </a:prstGeom>
            <a:noFill/>
            <a:ln w="9525" cap="flat" cmpd="sng">
              <a:solidFill>
                <a:schemeClr val="accent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040" name="Google Shape;1040;p70"/>
            <p:cNvSpPr txBox="1"/>
            <p:nvPr/>
          </p:nvSpPr>
          <p:spPr>
            <a:xfrm>
              <a:off x="2394867" y="7275223"/>
              <a:ext cx="12975762" cy="47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Since features and response would be in the form of arrays, they would have shapes and sizes</a:t>
              </a:r>
              <a:endParaRPr sz="2200" b="0" i="0" u="none" strike="noStrike" cap="none">
                <a:solidFill>
                  <a:srgbClr val="000000"/>
                </a:solidFill>
                <a:latin typeface="Arial"/>
                <a:ea typeface="Arial"/>
                <a:cs typeface="Arial"/>
                <a:sym typeface="Arial"/>
              </a:endParaRPr>
            </a:p>
          </p:txBody>
        </p:sp>
      </p:grpSp>
      <p:grpSp>
        <p:nvGrpSpPr>
          <p:cNvPr id="1041" name="Google Shape;1041;p70"/>
          <p:cNvGrpSpPr/>
          <p:nvPr/>
        </p:nvGrpSpPr>
        <p:grpSpPr>
          <a:xfrm>
            <a:off x="580571" y="7734092"/>
            <a:ext cx="15109360" cy="762000"/>
            <a:chOff x="580571" y="7734092"/>
            <a:chExt cx="15109360" cy="762000"/>
          </a:xfrm>
        </p:grpSpPr>
        <p:sp>
          <p:nvSpPr>
            <p:cNvPr id="1042" name="Google Shape;1042;p70"/>
            <p:cNvSpPr/>
            <p:nvPr/>
          </p:nvSpPr>
          <p:spPr>
            <a:xfrm>
              <a:off x="580571" y="7734092"/>
              <a:ext cx="762000" cy="762000"/>
            </a:xfrm>
            <a:prstGeom prst="roundRect">
              <a:avLst>
                <a:gd name="adj" fmla="val 16667"/>
              </a:avLst>
            </a:prstGeom>
            <a:noFill/>
            <a:ln w="38100" cap="flat" cmpd="sng">
              <a:solidFill>
                <a:schemeClr val="accent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548135"/>
                  </a:solidFill>
                  <a:latin typeface="Open Sans"/>
                  <a:ea typeface="Open Sans"/>
                  <a:cs typeface="Open Sans"/>
                  <a:sym typeface="Open Sans"/>
                </a:rPr>
                <a:t>✔</a:t>
              </a:r>
              <a:endParaRPr sz="2200" b="0" i="0" u="none" strike="noStrike" cap="none">
                <a:solidFill>
                  <a:srgbClr val="548135"/>
                </a:solidFill>
                <a:latin typeface="Open Sans"/>
                <a:ea typeface="Open Sans"/>
                <a:cs typeface="Open Sans"/>
                <a:sym typeface="Open Sans"/>
              </a:endParaRPr>
            </a:p>
          </p:txBody>
        </p:sp>
        <p:sp>
          <p:nvSpPr>
            <p:cNvPr id="1043" name="Google Shape;1043;p70"/>
            <p:cNvSpPr/>
            <p:nvPr/>
          </p:nvSpPr>
          <p:spPr>
            <a:xfrm flipH="1">
              <a:off x="1621964" y="7734092"/>
              <a:ext cx="14067967" cy="762000"/>
            </a:xfrm>
            <a:prstGeom prst="homePlate">
              <a:avLst>
                <a:gd name="adj" fmla="val 50000"/>
              </a:avLst>
            </a:prstGeom>
            <a:noFill/>
            <a:ln w="9525" cap="flat" cmpd="sng">
              <a:solidFill>
                <a:schemeClr val="accent2"/>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044" name="Google Shape;1044;p70"/>
            <p:cNvSpPr txBox="1"/>
            <p:nvPr/>
          </p:nvSpPr>
          <p:spPr>
            <a:xfrm>
              <a:off x="2394867" y="7891448"/>
              <a:ext cx="12975762" cy="47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Features are always mapped as </a:t>
              </a:r>
              <a:r>
                <a:rPr lang="en-US" sz="2200" b="0" i="1" u="none" strike="noStrike" cap="none">
                  <a:solidFill>
                    <a:srgbClr val="404040"/>
                  </a:solidFill>
                  <a:latin typeface="Open Sans"/>
                  <a:ea typeface="Open Sans"/>
                  <a:cs typeface="Open Sans"/>
                  <a:sym typeface="Open Sans"/>
                </a:rPr>
                <a:t>x,</a:t>
              </a:r>
              <a:r>
                <a:rPr lang="en-US" sz="2200" b="0" i="0" u="none" strike="noStrike" cap="none">
                  <a:solidFill>
                    <a:srgbClr val="404040"/>
                  </a:solidFill>
                  <a:latin typeface="Open Sans"/>
                  <a:ea typeface="Open Sans"/>
                  <a:cs typeface="Open Sans"/>
                  <a:sym typeface="Open Sans"/>
                </a:rPr>
                <a:t> and response is mapped as </a:t>
              </a:r>
              <a:r>
                <a:rPr lang="en-US" sz="2200" b="0" i="1" u="none" strike="noStrike" cap="none">
                  <a:solidFill>
                    <a:srgbClr val="404040"/>
                  </a:solidFill>
                  <a:latin typeface="Open Sans"/>
                  <a:ea typeface="Open Sans"/>
                  <a:cs typeface="Open Sans"/>
                  <a:sym typeface="Open Sans"/>
                </a:rPr>
                <a:t>y</a:t>
              </a:r>
              <a:endParaRPr sz="2200" b="0" i="0" u="none" strike="noStrike" cap="none">
                <a:solidFill>
                  <a:srgbClr val="404040"/>
                </a:solidFill>
                <a:latin typeface="Open Sans"/>
                <a:ea typeface="Open Sans"/>
                <a:cs typeface="Open Sans"/>
                <a:sym typeface="Open Sans"/>
              </a:endParaRPr>
            </a:p>
          </p:txBody>
        </p:sp>
      </p:grpSp>
      <p:pic>
        <p:nvPicPr>
          <p:cNvPr id="1045" name="Google Shape;1045;p70"/>
          <p:cNvPicPr preferRelativeResize="0"/>
          <p:nvPr/>
        </p:nvPicPr>
        <p:blipFill rotWithShape="1">
          <a:blip r:embed="rId3">
            <a:alphaModFix/>
          </a:blip>
          <a:srcRect/>
          <a:stretch/>
        </p:blipFill>
        <p:spPr>
          <a:xfrm>
            <a:off x="1328676" y="506872"/>
            <a:ext cx="13567387" cy="6241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71"/>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3F3F3F"/>
              </a:buClr>
              <a:buSzPts val="3200"/>
              <a:buNone/>
            </a:pPr>
            <a:r>
              <a:rPr lang="en-US" sz="2590">
                <a:latin typeface="Open Sans ExtraBold"/>
                <a:ea typeface="Open Sans ExtraBold"/>
                <a:cs typeface="Open Sans ExtraBold"/>
                <a:sym typeface="Open Sans ExtraBold"/>
              </a:rPr>
              <a:t>Supervised Learning Models: Linear Regression</a:t>
            </a:r>
            <a:endParaRPr sz="2590">
              <a:solidFill>
                <a:schemeClr val="lt1"/>
              </a:solidFill>
              <a:latin typeface="Open Sans ExtraBold"/>
              <a:ea typeface="Open Sans ExtraBold"/>
              <a:cs typeface="Open Sans ExtraBold"/>
              <a:sym typeface="Open Sans Extra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7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Models: Linear Regression</a:t>
            </a:r>
            <a:endParaRPr/>
          </a:p>
        </p:txBody>
      </p:sp>
      <p:sp>
        <p:nvSpPr>
          <p:cNvPr id="1057" name="Google Shape;1057;p72"/>
          <p:cNvSpPr txBox="1">
            <a:spLocks noGrp="1"/>
          </p:cNvSpPr>
          <p:nvPr>
            <p:ph type="body" idx="4294967295"/>
          </p:nvPr>
        </p:nvSpPr>
        <p:spPr>
          <a:xfrm>
            <a:off x="1906155" y="1228680"/>
            <a:ext cx="12474339" cy="76333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Linear regression is a supervised learning model used to analyze continuous data.</a:t>
            </a:r>
            <a:endParaRPr sz="2200">
              <a:latin typeface="Open Sans"/>
              <a:ea typeface="Open Sans"/>
              <a:cs typeface="Open Sans"/>
              <a:sym typeface="Open Sans"/>
            </a:endParaRPr>
          </a:p>
        </p:txBody>
      </p:sp>
      <p:sp>
        <p:nvSpPr>
          <p:cNvPr id="1058" name="Google Shape;1058;p72"/>
          <p:cNvSpPr txBox="1">
            <a:spLocks noGrp="1"/>
          </p:cNvSpPr>
          <p:nvPr>
            <p:ph type="body" idx="4294967295"/>
          </p:nvPr>
        </p:nvSpPr>
        <p:spPr>
          <a:xfrm>
            <a:off x="1256389" y="4670425"/>
            <a:ext cx="4851977"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It is the most basic and widely used technique to predict a value of an attribute</a:t>
            </a:r>
            <a:endParaRPr sz="2200">
              <a:latin typeface="Open Sans"/>
              <a:ea typeface="Open Sans"/>
              <a:cs typeface="Open Sans"/>
              <a:sym typeface="Open Sans"/>
            </a:endParaRPr>
          </a:p>
        </p:txBody>
      </p:sp>
      <p:sp>
        <p:nvSpPr>
          <p:cNvPr id="1059" name="Google Shape;1059;p72"/>
          <p:cNvSpPr txBox="1">
            <a:spLocks noGrp="1"/>
          </p:cNvSpPr>
          <p:nvPr>
            <p:ph type="body" idx="4294967295"/>
          </p:nvPr>
        </p:nvSpPr>
        <p:spPr>
          <a:xfrm flipH="1">
            <a:off x="9774873" y="6033999"/>
            <a:ext cx="4851977"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It runs very fast, which makes it more time-efficient</a:t>
            </a:r>
            <a:endParaRPr sz="2200">
              <a:latin typeface="Open Sans"/>
              <a:ea typeface="Open Sans"/>
              <a:cs typeface="Open Sans"/>
              <a:sym typeface="Open Sans"/>
            </a:endParaRPr>
          </a:p>
        </p:txBody>
      </p:sp>
      <p:sp>
        <p:nvSpPr>
          <p:cNvPr id="1060" name="Google Shape;1060;p72"/>
          <p:cNvSpPr txBox="1">
            <a:spLocks noGrp="1"/>
          </p:cNvSpPr>
          <p:nvPr>
            <p:ph type="body" idx="4294967295"/>
          </p:nvPr>
        </p:nvSpPr>
        <p:spPr>
          <a:xfrm flipH="1">
            <a:off x="9711143" y="3079437"/>
            <a:ext cx="4851977"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It is easy to use as the model does not require a lot of tuning</a:t>
            </a:r>
            <a:endParaRPr sz="2200">
              <a:latin typeface="Open Sans"/>
              <a:ea typeface="Open Sans"/>
              <a:cs typeface="Open Sans"/>
              <a:sym typeface="Open Sans"/>
            </a:endParaRPr>
          </a:p>
        </p:txBody>
      </p:sp>
      <p:grpSp>
        <p:nvGrpSpPr>
          <p:cNvPr id="1061" name="Google Shape;1061;p72"/>
          <p:cNvGrpSpPr/>
          <p:nvPr/>
        </p:nvGrpSpPr>
        <p:grpSpPr>
          <a:xfrm>
            <a:off x="1012697" y="2016739"/>
            <a:ext cx="7279263" cy="6131620"/>
            <a:chOff x="1012697" y="1898751"/>
            <a:chExt cx="7279263" cy="6131620"/>
          </a:xfrm>
        </p:grpSpPr>
        <p:grpSp>
          <p:nvGrpSpPr>
            <p:cNvPr id="1062" name="Google Shape;1062;p72"/>
            <p:cNvGrpSpPr/>
            <p:nvPr/>
          </p:nvGrpSpPr>
          <p:grpSpPr>
            <a:xfrm>
              <a:off x="7760498" y="1898751"/>
              <a:ext cx="531462" cy="6131620"/>
              <a:chOff x="7760498" y="1898751"/>
              <a:chExt cx="531462" cy="6131620"/>
            </a:xfrm>
          </p:grpSpPr>
          <p:sp>
            <p:nvSpPr>
              <p:cNvPr id="1063" name="Google Shape;1063;p72"/>
              <p:cNvSpPr/>
              <p:nvPr/>
            </p:nvSpPr>
            <p:spPr>
              <a:xfrm>
                <a:off x="7988841" y="2069629"/>
                <a:ext cx="60421" cy="5901151"/>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nvGrpSpPr>
              <p:cNvPr id="1064" name="Google Shape;1064;p72"/>
              <p:cNvGrpSpPr/>
              <p:nvPr/>
            </p:nvGrpSpPr>
            <p:grpSpPr>
              <a:xfrm>
                <a:off x="7760498" y="1898751"/>
                <a:ext cx="531462" cy="531462"/>
                <a:chOff x="10837464" y="5877981"/>
                <a:chExt cx="705416" cy="705416"/>
              </a:xfrm>
            </p:grpSpPr>
            <p:sp>
              <p:nvSpPr>
                <p:cNvPr id="1065" name="Google Shape;1065;p72"/>
                <p:cNvSpPr/>
                <p:nvPr/>
              </p:nvSpPr>
              <p:spPr>
                <a:xfrm>
                  <a:off x="10837464" y="5877981"/>
                  <a:ext cx="705416" cy="705416"/>
                </a:xfrm>
                <a:prstGeom prst="ellipse">
                  <a:avLst/>
                </a:prstGeom>
                <a:solidFill>
                  <a:srgbClr val="E8E8E8"/>
                </a:solidFill>
                <a:ln w="12700" cap="flat" cmpd="sng">
                  <a:solidFill>
                    <a:srgbClr val="9393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1066" name="Google Shape;1066;p72"/>
                <p:cNvSpPr/>
                <p:nvPr/>
              </p:nvSpPr>
              <p:spPr>
                <a:xfrm>
                  <a:off x="10977295" y="6021305"/>
                  <a:ext cx="438340" cy="438340"/>
                </a:xfrm>
                <a:prstGeom prst="ellipse">
                  <a:avLst/>
                </a:prstGeom>
                <a:solidFill>
                  <a:srgbClr val="7F7F7F"/>
                </a:solidFill>
                <a:ln w="12700" cap="flat" cmpd="sng">
                  <a:solidFill>
                    <a:srgbClr val="9393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grpSp>
            <p:nvGrpSpPr>
              <p:cNvPr id="1067" name="Google Shape;1067;p72"/>
              <p:cNvGrpSpPr/>
              <p:nvPr/>
            </p:nvGrpSpPr>
            <p:grpSpPr>
              <a:xfrm>
                <a:off x="7760498" y="7498909"/>
                <a:ext cx="531462" cy="531462"/>
                <a:chOff x="10837464" y="5877981"/>
                <a:chExt cx="705416" cy="705416"/>
              </a:xfrm>
            </p:grpSpPr>
            <p:sp>
              <p:nvSpPr>
                <p:cNvPr id="1068" name="Google Shape;1068;p72"/>
                <p:cNvSpPr/>
                <p:nvPr/>
              </p:nvSpPr>
              <p:spPr>
                <a:xfrm>
                  <a:off x="10837464" y="5877981"/>
                  <a:ext cx="705416" cy="705416"/>
                </a:xfrm>
                <a:prstGeom prst="ellipse">
                  <a:avLst/>
                </a:prstGeom>
                <a:solidFill>
                  <a:srgbClr val="E8E8E8"/>
                </a:solidFill>
                <a:ln w="12700" cap="flat" cmpd="sng">
                  <a:solidFill>
                    <a:srgbClr val="9393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1069" name="Google Shape;1069;p72"/>
                <p:cNvSpPr/>
                <p:nvPr/>
              </p:nvSpPr>
              <p:spPr>
                <a:xfrm>
                  <a:off x="10977295" y="6021305"/>
                  <a:ext cx="438340" cy="438340"/>
                </a:xfrm>
                <a:prstGeom prst="ellipse">
                  <a:avLst/>
                </a:prstGeom>
                <a:solidFill>
                  <a:srgbClr val="7F7F7F"/>
                </a:solidFill>
                <a:ln w="12700" cap="flat" cmpd="sng">
                  <a:solidFill>
                    <a:srgbClr val="9393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grpSp>
        <p:grpSp>
          <p:nvGrpSpPr>
            <p:cNvPr id="1070" name="Google Shape;1070;p72"/>
            <p:cNvGrpSpPr/>
            <p:nvPr/>
          </p:nvGrpSpPr>
          <p:grpSpPr>
            <a:xfrm>
              <a:off x="1012697" y="4259011"/>
              <a:ext cx="7183396" cy="1601153"/>
              <a:chOff x="1012697" y="4259011"/>
              <a:chExt cx="7183396" cy="1601153"/>
            </a:xfrm>
          </p:grpSpPr>
          <p:sp>
            <p:nvSpPr>
              <p:cNvPr id="1071" name="Google Shape;1071;p72"/>
              <p:cNvSpPr/>
              <p:nvPr/>
            </p:nvSpPr>
            <p:spPr>
              <a:xfrm>
                <a:off x="7865847" y="4856760"/>
                <a:ext cx="330246" cy="330246"/>
              </a:xfrm>
              <a:prstGeom prst="ellipse">
                <a:avLst/>
              </a:prstGeom>
              <a:solidFill>
                <a:srgbClr val="68C19D"/>
              </a:solidFill>
              <a:ln w="12700" cap="flat" cmpd="sng">
                <a:solidFill>
                  <a:srgbClr val="9393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nvGrpSpPr>
              <p:cNvPr id="1072" name="Google Shape;1072;p72"/>
              <p:cNvGrpSpPr/>
              <p:nvPr/>
            </p:nvGrpSpPr>
            <p:grpSpPr>
              <a:xfrm>
                <a:off x="6402612" y="4259011"/>
                <a:ext cx="669751" cy="1597366"/>
                <a:chOff x="1175662" y="2613114"/>
                <a:chExt cx="1431502" cy="705363"/>
              </a:xfrm>
            </p:grpSpPr>
            <p:sp>
              <p:nvSpPr>
                <p:cNvPr id="1073" name="Google Shape;1073;p72"/>
                <p:cNvSpPr/>
                <p:nvPr/>
              </p:nvSpPr>
              <p:spPr>
                <a:xfrm rot="5400000">
                  <a:off x="2128321" y="2694807"/>
                  <a:ext cx="424287" cy="533399"/>
                </a:xfrm>
                <a:prstGeom prst="triangle">
                  <a:avLst>
                    <a:gd name="adj" fmla="val 50000"/>
                  </a:avLst>
                </a:prstGeom>
                <a:solidFill>
                  <a:srgbClr val="68C19D"/>
                </a:solidFill>
                <a:ln w="12700" cap="flat" cmpd="sng">
                  <a:solidFill>
                    <a:srgbClr val="68C1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1074" name="Google Shape;1074;p72"/>
                <p:cNvSpPr/>
                <p:nvPr/>
              </p:nvSpPr>
              <p:spPr>
                <a:xfrm>
                  <a:off x="1175662" y="2613114"/>
                  <a:ext cx="670638" cy="705363"/>
                </a:xfrm>
                <a:prstGeom prst="rect">
                  <a:avLst/>
                </a:prstGeom>
                <a:solidFill>
                  <a:srgbClr val="68C19D"/>
                </a:solidFill>
                <a:ln w="12700" cap="flat" cmpd="sng">
                  <a:solidFill>
                    <a:srgbClr val="68C1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sp>
            <p:nvSpPr>
              <p:cNvPr id="1075" name="Google Shape;1075;p72"/>
              <p:cNvSpPr/>
              <p:nvPr/>
            </p:nvSpPr>
            <p:spPr>
              <a:xfrm>
                <a:off x="1012697" y="4259011"/>
                <a:ext cx="5650055" cy="1601153"/>
              </a:xfrm>
              <a:prstGeom prst="rect">
                <a:avLst/>
              </a:prstGeom>
              <a:noFill/>
              <a:ln w="12700" cap="flat" cmpd="sng">
                <a:solidFill>
                  <a:srgbClr val="68C1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grpSp>
      <p:grpSp>
        <p:nvGrpSpPr>
          <p:cNvPr id="1076" name="Google Shape;1076;p72"/>
          <p:cNvGrpSpPr/>
          <p:nvPr/>
        </p:nvGrpSpPr>
        <p:grpSpPr>
          <a:xfrm>
            <a:off x="7865847" y="5767504"/>
            <a:ext cx="7075133" cy="1601153"/>
            <a:chOff x="7865847" y="5649516"/>
            <a:chExt cx="7075133" cy="1601153"/>
          </a:xfrm>
        </p:grpSpPr>
        <p:sp>
          <p:nvSpPr>
            <p:cNvPr id="1077" name="Google Shape;1077;p72"/>
            <p:cNvSpPr/>
            <p:nvPr/>
          </p:nvSpPr>
          <p:spPr>
            <a:xfrm>
              <a:off x="7865847" y="6254186"/>
              <a:ext cx="330246" cy="330246"/>
            </a:xfrm>
            <a:prstGeom prst="ellipse">
              <a:avLst/>
            </a:prstGeom>
            <a:solidFill>
              <a:srgbClr val="FAC36E"/>
            </a:solidFill>
            <a:ln w="12700" cap="flat" cmpd="sng">
              <a:solidFill>
                <a:srgbClr val="9393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nvGrpSpPr>
            <p:cNvPr id="1078" name="Google Shape;1078;p72"/>
            <p:cNvGrpSpPr/>
            <p:nvPr/>
          </p:nvGrpSpPr>
          <p:grpSpPr>
            <a:xfrm flipH="1">
              <a:off x="8868442" y="5650123"/>
              <a:ext cx="669751" cy="1597366"/>
              <a:chOff x="1175662" y="2613114"/>
              <a:chExt cx="1431502" cy="705363"/>
            </a:xfrm>
          </p:grpSpPr>
          <p:sp>
            <p:nvSpPr>
              <p:cNvPr id="1079" name="Google Shape;1079;p72"/>
              <p:cNvSpPr/>
              <p:nvPr/>
            </p:nvSpPr>
            <p:spPr>
              <a:xfrm rot="5400000">
                <a:off x="2128321" y="2694807"/>
                <a:ext cx="424287" cy="533399"/>
              </a:xfrm>
              <a:prstGeom prst="triangle">
                <a:avLst>
                  <a:gd name="adj" fmla="val 50000"/>
                </a:avLst>
              </a:prstGeom>
              <a:solidFill>
                <a:srgbClr val="FAC36E"/>
              </a:solidFill>
              <a:ln w="12700" cap="flat" cmpd="sng">
                <a:solidFill>
                  <a:srgbClr val="FAC36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1080" name="Google Shape;1080;p72"/>
              <p:cNvSpPr/>
              <p:nvPr/>
            </p:nvSpPr>
            <p:spPr>
              <a:xfrm>
                <a:off x="1175662" y="2613114"/>
                <a:ext cx="670638" cy="705363"/>
              </a:xfrm>
              <a:prstGeom prst="rect">
                <a:avLst/>
              </a:prstGeom>
              <a:solidFill>
                <a:srgbClr val="FAC36E"/>
              </a:solidFill>
              <a:ln w="12700" cap="flat" cmpd="sng">
                <a:solidFill>
                  <a:srgbClr val="FAC36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sp>
          <p:nvSpPr>
            <p:cNvPr id="1081" name="Google Shape;1081;p72"/>
            <p:cNvSpPr/>
            <p:nvPr/>
          </p:nvSpPr>
          <p:spPr>
            <a:xfrm flipH="1">
              <a:off x="9290925" y="5649516"/>
              <a:ext cx="5650055" cy="1601153"/>
            </a:xfrm>
            <a:prstGeom prst="rect">
              <a:avLst/>
            </a:prstGeom>
            <a:noFill/>
            <a:ln w="12700" cap="flat" cmpd="sng">
              <a:solidFill>
                <a:srgbClr val="FAC36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grpSp>
        <p:nvGrpSpPr>
          <p:cNvPr id="1082" name="Google Shape;1082;p72"/>
          <p:cNvGrpSpPr/>
          <p:nvPr/>
        </p:nvGrpSpPr>
        <p:grpSpPr>
          <a:xfrm>
            <a:off x="7865838" y="2815385"/>
            <a:ext cx="7075141" cy="1601153"/>
            <a:chOff x="7865838" y="2697397"/>
            <a:chExt cx="7075141" cy="1601153"/>
          </a:xfrm>
        </p:grpSpPr>
        <p:grpSp>
          <p:nvGrpSpPr>
            <p:cNvPr id="1083" name="Google Shape;1083;p72"/>
            <p:cNvGrpSpPr/>
            <p:nvPr/>
          </p:nvGrpSpPr>
          <p:grpSpPr>
            <a:xfrm>
              <a:off x="7865838" y="2698004"/>
              <a:ext cx="1672355" cy="1597366"/>
              <a:chOff x="7865838" y="2698004"/>
              <a:chExt cx="1672355" cy="1597366"/>
            </a:xfrm>
          </p:grpSpPr>
          <p:sp>
            <p:nvSpPr>
              <p:cNvPr id="1084" name="Google Shape;1084;p72"/>
              <p:cNvSpPr/>
              <p:nvPr/>
            </p:nvSpPr>
            <p:spPr>
              <a:xfrm>
                <a:off x="7865838" y="3335118"/>
                <a:ext cx="330246" cy="330246"/>
              </a:xfrm>
              <a:prstGeom prst="ellipse">
                <a:avLst/>
              </a:prstGeom>
              <a:solidFill>
                <a:srgbClr val="51C1E0"/>
              </a:solidFill>
              <a:ln w="12700" cap="flat" cmpd="sng">
                <a:solidFill>
                  <a:srgbClr val="9393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nvGrpSpPr>
              <p:cNvPr id="1085" name="Google Shape;1085;p72"/>
              <p:cNvGrpSpPr/>
              <p:nvPr/>
            </p:nvGrpSpPr>
            <p:grpSpPr>
              <a:xfrm>
                <a:off x="8868442" y="2698004"/>
                <a:ext cx="669751" cy="1597366"/>
                <a:chOff x="8868442" y="2698004"/>
                <a:chExt cx="669751" cy="1597366"/>
              </a:xfrm>
            </p:grpSpPr>
            <p:sp>
              <p:nvSpPr>
                <p:cNvPr id="1086" name="Google Shape;1086;p72"/>
                <p:cNvSpPr/>
                <p:nvPr/>
              </p:nvSpPr>
              <p:spPr>
                <a:xfrm rot="-5400000" flipH="1">
                  <a:off x="8512801" y="3362195"/>
                  <a:ext cx="960841" cy="249559"/>
                </a:xfrm>
                <a:prstGeom prst="triangle">
                  <a:avLst>
                    <a:gd name="adj" fmla="val 50000"/>
                  </a:avLst>
                </a:prstGeom>
                <a:solidFill>
                  <a:srgbClr val="51C1E0"/>
                </a:solidFill>
                <a:ln w="12700" cap="flat" cmpd="sng">
                  <a:solidFill>
                    <a:srgbClr val="51C1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1087" name="Google Shape;1087;p72"/>
                <p:cNvSpPr/>
                <p:nvPr/>
              </p:nvSpPr>
              <p:spPr>
                <a:xfrm flipH="1">
                  <a:off x="9224424" y="2698004"/>
                  <a:ext cx="313769" cy="1597366"/>
                </a:xfrm>
                <a:prstGeom prst="rect">
                  <a:avLst/>
                </a:prstGeom>
                <a:solidFill>
                  <a:srgbClr val="51C1E0"/>
                </a:solidFill>
                <a:ln w="12700" cap="flat" cmpd="sng">
                  <a:solidFill>
                    <a:srgbClr val="51C1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grpSp>
        <p:sp>
          <p:nvSpPr>
            <p:cNvPr id="1088" name="Google Shape;1088;p72"/>
            <p:cNvSpPr/>
            <p:nvPr/>
          </p:nvSpPr>
          <p:spPr>
            <a:xfrm flipH="1">
              <a:off x="9290925" y="2697397"/>
              <a:ext cx="5650055" cy="1601153"/>
            </a:xfrm>
            <a:prstGeom prst="rect">
              <a:avLst/>
            </a:prstGeom>
            <a:noFill/>
            <a:ln w="12700" cap="flat" cmpd="sng">
              <a:solidFill>
                <a:srgbClr val="51C1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grpSp>
      <p:pic>
        <p:nvPicPr>
          <p:cNvPr id="1089" name="Google Shape;1089;p72"/>
          <p:cNvPicPr preferRelativeResize="0"/>
          <p:nvPr/>
        </p:nvPicPr>
        <p:blipFill rotWithShape="1">
          <a:blip r:embed="rId3">
            <a:alphaModFix/>
          </a:blip>
          <a:srcRect/>
          <a:stretch/>
        </p:blipFill>
        <p:spPr>
          <a:xfrm>
            <a:off x="1328676" y="506872"/>
            <a:ext cx="13567387" cy="6241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Models: Linear Regression</a:t>
            </a:r>
            <a:endParaRPr/>
          </a:p>
        </p:txBody>
      </p:sp>
      <p:sp>
        <p:nvSpPr>
          <p:cNvPr id="1096" name="Google Shape;1096;p73"/>
          <p:cNvSpPr txBox="1">
            <a:spLocks noGrp="1"/>
          </p:cNvSpPr>
          <p:nvPr>
            <p:ph type="body" idx="4294967295"/>
          </p:nvPr>
        </p:nvSpPr>
        <p:spPr>
          <a:xfrm>
            <a:off x="2334022" y="1531043"/>
            <a:ext cx="11340308" cy="693941"/>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The linear regression equation is based on the formula for a simple linear equation. </a:t>
            </a:r>
            <a:endParaRPr sz="2200">
              <a:latin typeface="Open Sans"/>
              <a:ea typeface="Open Sans"/>
              <a:cs typeface="Open Sans"/>
              <a:sym typeface="Open Sans"/>
            </a:endParaRPr>
          </a:p>
        </p:txBody>
      </p:sp>
      <p:cxnSp>
        <p:nvCxnSpPr>
          <p:cNvPr id="1097" name="Google Shape;1097;p73"/>
          <p:cNvCxnSpPr/>
          <p:nvPr/>
        </p:nvCxnSpPr>
        <p:spPr>
          <a:xfrm rot="10800000">
            <a:off x="8192895" y="3421459"/>
            <a:ext cx="1908702" cy="0"/>
          </a:xfrm>
          <a:prstGeom prst="straightConnector1">
            <a:avLst/>
          </a:prstGeom>
          <a:noFill/>
          <a:ln w="9525" cap="flat" cmpd="sng">
            <a:solidFill>
              <a:schemeClr val="accent2"/>
            </a:solidFill>
            <a:prstDash val="solid"/>
            <a:miter lim="800000"/>
            <a:headEnd type="none" w="sm" len="sm"/>
            <a:tailEnd type="triangle" w="med" len="med"/>
          </a:ln>
        </p:spPr>
      </p:cxnSp>
      <p:sp>
        <p:nvSpPr>
          <p:cNvPr id="1098" name="Google Shape;1098;p73"/>
          <p:cNvSpPr txBox="1"/>
          <p:nvPr/>
        </p:nvSpPr>
        <p:spPr>
          <a:xfrm>
            <a:off x="2904407" y="6033286"/>
            <a:ext cx="1722474"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sp>
        <p:nvSpPr>
          <p:cNvPr id="1099" name="Google Shape;1099;p73"/>
          <p:cNvSpPr txBox="1"/>
          <p:nvPr/>
        </p:nvSpPr>
        <p:spPr>
          <a:xfrm>
            <a:off x="9841443" y="7218046"/>
            <a:ext cx="2579432"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Coefficient of x</a:t>
            </a:r>
            <a:endParaRPr sz="1400" b="0" i="0" u="none" strike="noStrike" cap="none">
              <a:solidFill>
                <a:srgbClr val="000000"/>
              </a:solidFill>
              <a:latin typeface="Arial"/>
              <a:ea typeface="Arial"/>
              <a:cs typeface="Arial"/>
              <a:sym typeface="Arial"/>
            </a:endParaRPr>
          </a:p>
        </p:txBody>
      </p:sp>
      <p:sp>
        <p:nvSpPr>
          <p:cNvPr id="1100" name="Google Shape;1100;p73"/>
          <p:cNvSpPr txBox="1"/>
          <p:nvPr/>
        </p:nvSpPr>
        <p:spPr>
          <a:xfrm>
            <a:off x="9849699" y="6003752"/>
            <a:ext cx="2464245"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Input features</a:t>
            </a:r>
            <a:endParaRPr sz="1400" b="0" i="0" u="none" strike="noStrike" cap="none">
              <a:solidFill>
                <a:srgbClr val="000000"/>
              </a:solidFill>
              <a:latin typeface="Arial"/>
              <a:ea typeface="Arial"/>
              <a:cs typeface="Arial"/>
              <a:sym typeface="Arial"/>
            </a:endParaRPr>
          </a:p>
        </p:txBody>
      </p:sp>
      <p:sp>
        <p:nvSpPr>
          <p:cNvPr id="1101" name="Google Shape;1101;p73"/>
          <p:cNvSpPr txBox="1"/>
          <p:nvPr/>
        </p:nvSpPr>
        <p:spPr>
          <a:xfrm>
            <a:off x="2947949" y="7218046"/>
            <a:ext cx="1722474"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Intercept</a:t>
            </a:r>
            <a:endParaRPr sz="1400" b="0" i="0" u="none" strike="noStrike" cap="none">
              <a:solidFill>
                <a:srgbClr val="000000"/>
              </a:solidFill>
              <a:latin typeface="Arial"/>
              <a:ea typeface="Arial"/>
              <a:cs typeface="Arial"/>
              <a:sym typeface="Arial"/>
            </a:endParaRPr>
          </a:p>
        </p:txBody>
      </p:sp>
      <p:sp>
        <p:nvSpPr>
          <p:cNvPr id="1102" name="Google Shape;1102;p73"/>
          <p:cNvSpPr txBox="1"/>
          <p:nvPr/>
        </p:nvSpPr>
        <p:spPr>
          <a:xfrm>
            <a:off x="10011033" y="3215006"/>
            <a:ext cx="3135939"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Simple linear equation</a:t>
            </a:r>
            <a:endParaRPr sz="1400" b="0" i="0" u="none" strike="noStrike" cap="none">
              <a:solidFill>
                <a:srgbClr val="000000"/>
              </a:solidFill>
              <a:latin typeface="Arial"/>
              <a:ea typeface="Arial"/>
              <a:cs typeface="Arial"/>
              <a:sym typeface="Arial"/>
            </a:endParaRPr>
          </a:p>
        </p:txBody>
      </p:sp>
      <p:grpSp>
        <p:nvGrpSpPr>
          <p:cNvPr id="1103" name="Google Shape;1103;p73"/>
          <p:cNvGrpSpPr/>
          <p:nvPr/>
        </p:nvGrpSpPr>
        <p:grpSpPr>
          <a:xfrm>
            <a:off x="4784609" y="4519490"/>
            <a:ext cx="3769409" cy="839669"/>
            <a:chOff x="6148556" y="3620540"/>
            <a:chExt cx="3769409" cy="839669"/>
          </a:xfrm>
        </p:grpSpPr>
        <p:sp>
          <p:nvSpPr>
            <p:cNvPr id="1104" name="Google Shape;1104;p73"/>
            <p:cNvSpPr txBox="1"/>
            <p:nvPr/>
          </p:nvSpPr>
          <p:spPr>
            <a:xfrm>
              <a:off x="6627971" y="3763375"/>
              <a:ext cx="2810578" cy="553998"/>
            </a:xfrm>
            <a:prstGeom prst="rect">
              <a:avLst/>
            </a:prstGeom>
            <a:blipFill rotWithShape="1">
              <a:blip r:embed="rId3">
                <a:alphaModFix/>
              </a:blip>
              <a:stretch>
                <a:fillRect l="-21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1105" name="Google Shape;1105;p73"/>
            <p:cNvSpPr/>
            <p:nvPr/>
          </p:nvSpPr>
          <p:spPr>
            <a:xfrm>
              <a:off x="6148556" y="3620540"/>
              <a:ext cx="3769409" cy="839669"/>
            </a:xfrm>
            <a:prstGeom prst="rect">
              <a:avLst/>
            </a:prstGeom>
            <a:no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grpSp>
      <p:grpSp>
        <p:nvGrpSpPr>
          <p:cNvPr id="1106" name="Google Shape;1106;p73"/>
          <p:cNvGrpSpPr/>
          <p:nvPr/>
        </p:nvGrpSpPr>
        <p:grpSpPr>
          <a:xfrm>
            <a:off x="5145732" y="3001625"/>
            <a:ext cx="3047162" cy="839669"/>
            <a:chOff x="6554038" y="2102675"/>
            <a:chExt cx="3047162" cy="839669"/>
          </a:xfrm>
        </p:grpSpPr>
        <p:sp>
          <p:nvSpPr>
            <p:cNvPr id="1107" name="Google Shape;1107;p73"/>
            <p:cNvSpPr txBox="1"/>
            <p:nvPr/>
          </p:nvSpPr>
          <p:spPr>
            <a:xfrm>
              <a:off x="6877130" y="2245510"/>
              <a:ext cx="2400978" cy="55399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1108" name="Google Shape;1108;p73"/>
            <p:cNvSpPr/>
            <p:nvPr/>
          </p:nvSpPr>
          <p:spPr>
            <a:xfrm>
              <a:off x="6554038" y="2102675"/>
              <a:ext cx="3047162" cy="839669"/>
            </a:xfrm>
            <a:prstGeom prst="rect">
              <a:avLst/>
            </a:prstGeom>
            <a:no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grpSp>
      <p:cxnSp>
        <p:nvCxnSpPr>
          <p:cNvPr id="1109" name="Google Shape;1109;p73"/>
          <p:cNvCxnSpPr/>
          <p:nvPr/>
        </p:nvCxnSpPr>
        <p:spPr>
          <a:xfrm rot="10800000">
            <a:off x="8563008" y="4930926"/>
            <a:ext cx="1538589" cy="0"/>
          </a:xfrm>
          <a:prstGeom prst="straightConnector1">
            <a:avLst/>
          </a:prstGeom>
          <a:noFill/>
          <a:ln w="9525" cap="flat" cmpd="sng">
            <a:solidFill>
              <a:schemeClr val="accent2"/>
            </a:solidFill>
            <a:prstDash val="solid"/>
            <a:miter lim="800000"/>
            <a:headEnd type="none" w="sm" len="sm"/>
            <a:tailEnd type="triangle" w="med" len="med"/>
          </a:ln>
        </p:spPr>
      </p:cxnSp>
      <p:sp>
        <p:nvSpPr>
          <p:cNvPr id="1110" name="Google Shape;1110;p73"/>
          <p:cNvSpPr txBox="1"/>
          <p:nvPr/>
        </p:nvSpPr>
        <p:spPr>
          <a:xfrm>
            <a:off x="9909092" y="4794370"/>
            <a:ext cx="4312235"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Linear regression equation</a:t>
            </a:r>
            <a:endParaRPr sz="1400" b="0" i="0" u="none" strike="noStrike" cap="none">
              <a:solidFill>
                <a:srgbClr val="000000"/>
              </a:solidFill>
              <a:latin typeface="Arial"/>
              <a:ea typeface="Arial"/>
              <a:cs typeface="Arial"/>
              <a:sym typeface="Arial"/>
            </a:endParaRPr>
          </a:p>
        </p:txBody>
      </p:sp>
      <p:cxnSp>
        <p:nvCxnSpPr>
          <p:cNvPr id="1111" name="Google Shape;1111;p73"/>
          <p:cNvCxnSpPr/>
          <p:nvPr/>
        </p:nvCxnSpPr>
        <p:spPr>
          <a:xfrm rot="10800000">
            <a:off x="7758983" y="5219677"/>
            <a:ext cx="2377500" cy="1005900"/>
          </a:xfrm>
          <a:prstGeom prst="bentConnector2">
            <a:avLst/>
          </a:prstGeom>
          <a:noFill/>
          <a:ln w="9525" cap="flat" cmpd="sng">
            <a:solidFill>
              <a:schemeClr val="accent2"/>
            </a:solidFill>
            <a:prstDash val="solid"/>
            <a:miter lim="800000"/>
            <a:headEnd type="none" w="sm" len="sm"/>
            <a:tailEnd type="triangle" w="med" len="med"/>
          </a:ln>
        </p:spPr>
      </p:cxnSp>
      <p:cxnSp>
        <p:nvCxnSpPr>
          <p:cNvPr id="1112" name="Google Shape;1112;p73"/>
          <p:cNvCxnSpPr/>
          <p:nvPr/>
        </p:nvCxnSpPr>
        <p:spPr>
          <a:xfrm rot="-5400000">
            <a:off x="4412729" y="5287197"/>
            <a:ext cx="1005900" cy="914400"/>
          </a:xfrm>
          <a:prstGeom prst="bentConnector2">
            <a:avLst/>
          </a:prstGeom>
          <a:noFill/>
          <a:ln w="9525" cap="flat" cmpd="sng">
            <a:solidFill>
              <a:schemeClr val="accent2"/>
            </a:solidFill>
            <a:prstDash val="solid"/>
            <a:miter lim="800000"/>
            <a:headEnd type="none" w="sm" len="sm"/>
            <a:tailEnd type="triangle" w="med" len="med"/>
          </a:ln>
        </p:spPr>
      </p:cxnSp>
      <p:cxnSp>
        <p:nvCxnSpPr>
          <p:cNvPr id="1113" name="Google Shape;1113;p73"/>
          <p:cNvCxnSpPr/>
          <p:nvPr/>
        </p:nvCxnSpPr>
        <p:spPr>
          <a:xfrm rot="-5400000">
            <a:off x="4299878" y="5409228"/>
            <a:ext cx="2194500" cy="1828800"/>
          </a:xfrm>
          <a:prstGeom prst="bentConnector2">
            <a:avLst/>
          </a:prstGeom>
          <a:noFill/>
          <a:ln w="9525" cap="flat" cmpd="sng">
            <a:solidFill>
              <a:schemeClr val="accent2"/>
            </a:solidFill>
            <a:prstDash val="solid"/>
            <a:miter lim="800000"/>
            <a:headEnd type="none" w="sm" len="sm"/>
            <a:tailEnd type="triangle" w="med" len="med"/>
          </a:ln>
        </p:spPr>
      </p:cxnSp>
      <p:cxnSp>
        <p:nvCxnSpPr>
          <p:cNvPr id="1114" name="Google Shape;1114;p73"/>
          <p:cNvCxnSpPr/>
          <p:nvPr/>
        </p:nvCxnSpPr>
        <p:spPr>
          <a:xfrm rot="10800000">
            <a:off x="7371519" y="5226378"/>
            <a:ext cx="2743200" cy="2194500"/>
          </a:xfrm>
          <a:prstGeom prst="bentConnector2">
            <a:avLst/>
          </a:prstGeom>
          <a:noFill/>
          <a:ln w="9525" cap="flat" cmpd="sng">
            <a:solidFill>
              <a:schemeClr val="accent2"/>
            </a:solidFill>
            <a:prstDash val="solid"/>
            <a:miter lim="800000"/>
            <a:headEnd type="none" w="sm" len="sm"/>
            <a:tailEnd type="triangle" w="med" len="med"/>
          </a:ln>
        </p:spPr>
      </p:cxnSp>
      <p:pic>
        <p:nvPicPr>
          <p:cNvPr id="1115" name="Google Shape;1115;p73"/>
          <p:cNvPicPr preferRelativeResize="0"/>
          <p:nvPr/>
        </p:nvPicPr>
        <p:blipFill rotWithShape="1">
          <a:blip r:embed="rId5">
            <a:alphaModFix/>
          </a:blip>
          <a:srcRect/>
          <a:stretch/>
        </p:blipFill>
        <p:spPr>
          <a:xfrm>
            <a:off x="1328676" y="506872"/>
            <a:ext cx="13567387" cy="6241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7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Models: Linear Regression</a:t>
            </a:r>
            <a:endParaRPr/>
          </a:p>
        </p:txBody>
      </p:sp>
      <p:sp>
        <p:nvSpPr>
          <p:cNvPr id="1122" name="Google Shape;1122;p74"/>
          <p:cNvSpPr txBox="1">
            <a:spLocks noGrp="1"/>
          </p:cNvSpPr>
          <p:nvPr>
            <p:ph type="body" idx="4294967295"/>
          </p:nvPr>
        </p:nvSpPr>
        <p:spPr>
          <a:xfrm>
            <a:off x="2144694" y="1183864"/>
            <a:ext cx="12474339" cy="693941"/>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Linear regression is the most basic technique to predict a value of an attribute.</a:t>
            </a:r>
            <a:endParaRPr sz="2200">
              <a:latin typeface="Open Sans"/>
              <a:ea typeface="Open Sans"/>
              <a:cs typeface="Open Sans"/>
              <a:sym typeface="Open Sans"/>
            </a:endParaRPr>
          </a:p>
        </p:txBody>
      </p:sp>
      <p:sp>
        <p:nvSpPr>
          <p:cNvPr id="1123" name="Google Shape;1123;p74"/>
          <p:cNvSpPr txBox="1">
            <a:spLocks noGrp="1"/>
          </p:cNvSpPr>
          <p:nvPr>
            <p:ph type="body" idx="4294967295"/>
          </p:nvPr>
        </p:nvSpPr>
        <p:spPr>
          <a:xfrm>
            <a:off x="2052638" y="7345363"/>
            <a:ext cx="14203362" cy="1268412"/>
          </a:xfrm>
          <a:prstGeom prst="rect">
            <a:avLst/>
          </a:prstGeom>
          <a:noFill/>
          <a:ln w="9525" cap="flat" cmpd="sng">
            <a:solidFill>
              <a:srgbClr val="8FBAD3"/>
            </a:solidFill>
            <a:prstDash val="solid"/>
            <a:round/>
            <a:headEnd type="none" w="sm" len="sm"/>
            <a:tailEnd type="none" w="sm" len="sm"/>
          </a:ln>
        </p:spPr>
        <p:txBody>
          <a:bodyPr spcFirstLastPara="1" wrap="square" lIns="91425" tIns="45700" rIns="91425" bIns="45700" anchor="ctr" anchorCtr="0">
            <a:noAutofit/>
          </a:bodyPr>
          <a:lstStyle/>
          <a:p>
            <a:pPr marL="304792" lvl="0" indent="-304792" algn="l" rtl="0">
              <a:lnSpc>
                <a:spcPct val="90000"/>
              </a:lnSpc>
              <a:spcBef>
                <a:spcPts val="0"/>
              </a:spcBef>
              <a:spcAft>
                <a:spcPts val="0"/>
              </a:spcAft>
              <a:buClr>
                <a:schemeClr val="dk1"/>
              </a:buClr>
              <a:buSzPts val="2400"/>
              <a:buNone/>
            </a:pPr>
            <a:r>
              <a:rPr lang="en-US" sz="2200">
                <a:latin typeface="Open Sans"/>
                <a:ea typeface="Open Sans"/>
                <a:cs typeface="Open Sans"/>
                <a:sym typeface="Open Sans"/>
              </a:rPr>
              <a:t>The attributes are usually fitted using the “least square” approach.</a:t>
            </a:r>
            <a:endParaRPr sz="2200">
              <a:latin typeface="Open Sans"/>
              <a:ea typeface="Open Sans"/>
              <a:cs typeface="Open Sans"/>
              <a:sym typeface="Open Sans"/>
            </a:endParaRPr>
          </a:p>
        </p:txBody>
      </p:sp>
      <p:sp>
        <p:nvSpPr>
          <p:cNvPr id="1124" name="Google Shape;1124;p74"/>
          <p:cNvSpPr/>
          <p:nvPr/>
        </p:nvSpPr>
        <p:spPr>
          <a:xfrm>
            <a:off x="785424" y="7346076"/>
            <a:ext cx="716186" cy="1281939"/>
          </a:xfrm>
          <a:prstGeom prst="rect">
            <a:avLst/>
          </a:prstGeom>
          <a:solidFill>
            <a:srgbClr val="8FBAD3"/>
          </a:solidFill>
          <a:ln w="12700" cap="flat" cmpd="sng">
            <a:solidFill>
              <a:srgbClr val="8FBAD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nvGrpSpPr>
          <p:cNvPr id="1125" name="Google Shape;1125;p74"/>
          <p:cNvGrpSpPr/>
          <p:nvPr/>
        </p:nvGrpSpPr>
        <p:grpSpPr>
          <a:xfrm>
            <a:off x="11305377" y="3833546"/>
            <a:ext cx="3833026" cy="839669"/>
            <a:chOff x="569452" y="2507021"/>
            <a:chExt cx="3833026" cy="839669"/>
          </a:xfrm>
        </p:grpSpPr>
        <p:sp>
          <p:nvSpPr>
            <p:cNvPr id="1126" name="Google Shape;1126;p74"/>
            <p:cNvSpPr txBox="1"/>
            <p:nvPr/>
          </p:nvSpPr>
          <p:spPr>
            <a:xfrm>
              <a:off x="765841" y="2606314"/>
              <a:ext cx="3636637" cy="553998"/>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1127" name="Google Shape;1127;p74"/>
            <p:cNvSpPr/>
            <p:nvPr/>
          </p:nvSpPr>
          <p:spPr>
            <a:xfrm>
              <a:off x="569452" y="2507021"/>
              <a:ext cx="3833026" cy="839669"/>
            </a:xfrm>
            <a:prstGeom prst="rect">
              <a:avLst/>
            </a:prstGeom>
            <a:no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grpSp>
      <p:cxnSp>
        <p:nvCxnSpPr>
          <p:cNvPr id="1128" name="Google Shape;1128;p74"/>
          <p:cNvCxnSpPr>
            <a:endCxn id="1129" idx="3"/>
          </p:cNvCxnSpPr>
          <p:nvPr/>
        </p:nvCxnSpPr>
        <p:spPr>
          <a:xfrm flipH="1">
            <a:off x="6109751" y="5313095"/>
            <a:ext cx="1280100" cy="3600"/>
          </a:xfrm>
          <a:prstGeom prst="straightConnector1">
            <a:avLst/>
          </a:prstGeom>
          <a:noFill/>
          <a:ln w="9525" cap="flat" cmpd="sng">
            <a:solidFill>
              <a:schemeClr val="accent2"/>
            </a:solidFill>
            <a:prstDash val="solid"/>
            <a:miter lim="800000"/>
            <a:headEnd type="none" w="sm" len="sm"/>
            <a:tailEnd type="triangle" w="med" len="med"/>
          </a:ln>
        </p:spPr>
      </p:cxnSp>
      <p:cxnSp>
        <p:nvCxnSpPr>
          <p:cNvPr id="1130" name="Google Shape;1130;p74"/>
          <p:cNvCxnSpPr/>
          <p:nvPr/>
        </p:nvCxnSpPr>
        <p:spPr>
          <a:xfrm rot="10800000">
            <a:off x="2011694" y="2800805"/>
            <a:ext cx="21265" cy="3444950"/>
          </a:xfrm>
          <a:prstGeom prst="straightConnector1">
            <a:avLst/>
          </a:prstGeom>
          <a:noFill/>
          <a:ln w="9525" cap="flat" cmpd="sng">
            <a:solidFill>
              <a:schemeClr val="accent1"/>
            </a:solidFill>
            <a:prstDash val="solid"/>
            <a:miter lim="800000"/>
            <a:headEnd type="none" w="sm" len="sm"/>
            <a:tailEnd type="stealth" w="med" len="med"/>
          </a:ln>
        </p:spPr>
      </p:cxnSp>
      <p:cxnSp>
        <p:nvCxnSpPr>
          <p:cNvPr id="1131" name="Google Shape;1131;p74"/>
          <p:cNvCxnSpPr/>
          <p:nvPr/>
        </p:nvCxnSpPr>
        <p:spPr>
          <a:xfrm rot="10800000" flipH="1">
            <a:off x="2032959" y="6267017"/>
            <a:ext cx="4678327" cy="2"/>
          </a:xfrm>
          <a:prstGeom prst="straightConnector1">
            <a:avLst/>
          </a:prstGeom>
          <a:noFill/>
          <a:ln w="9525" cap="flat" cmpd="sng">
            <a:solidFill>
              <a:schemeClr val="accent1"/>
            </a:solidFill>
            <a:prstDash val="solid"/>
            <a:miter lim="800000"/>
            <a:headEnd type="none" w="sm" len="sm"/>
            <a:tailEnd type="stealth" w="med" len="med"/>
          </a:ln>
        </p:spPr>
      </p:cxnSp>
      <p:cxnSp>
        <p:nvCxnSpPr>
          <p:cNvPr id="1132" name="Google Shape;1132;p74"/>
          <p:cNvCxnSpPr/>
          <p:nvPr/>
        </p:nvCxnSpPr>
        <p:spPr>
          <a:xfrm rot="10800000" flipH="1">
            <a:off x="2033466" y="3036145"/>
            <a:ext cx="3666218" cy="2444569"/>
          </a:xfrm>
          <a:prstGeom prst="straightConnector1">
            <a:avLst/>
          </a:prstGeom>
          <a:noFill/>
          <a:ln w="38100" cap="flat" cmpd="sng">
            <a:solidFill>
              <a:srgbClr val="548135"/>
            </a:solidFill>
            <a:prstDash val="solid"/>
            <a:miter lim="800000"/>
            <a:headEnd type="none" w="sm" len="sm"/>
            <a:tailEnd type="none" w="sm" len="sm"/>
          </a:ln>
        </p:spPr>
      </p:cxnSp>
      <p:cxnSp>
        <p:nvCxnSpPr>
          <p:cNvPr id="1133" name="Google Shape;1133;p74"/>
          <p:cNvCxnSpPr/>
          <p:nvPr/>
        </p:nvCxnSpPr>
        <p:spPr>
          <a:xfrm>
            <a:off x="3220772" y="4672133"/>
            <a:ext cx="1552353" cy="0"/>
          </a:xfrm>
          <a:prstGeom prst="straightConnector1">
            <a:avLst/>
          </a:prstGeom>
          <a:noFill/>
          <a:ln w="38100" cap="flat" cmpd="sng">
            <a:solidFill>
              <a:srgbClr val="FF0000"/>
            </a:solidFill>
            <a:prstDash val="solid"/>
            <a:miter lim="800000"/>
            <a:headEnd type="none" w="sm" len="sm"/>
            <a:tailEnd type="none" w="sm" len="sm"/>
          </a:ln>
        </p:spPr>
      </p:cxnSp>
      <p:cxnSp>
        <p:nvCxnSpPr>
          <p:cNvPr id="1134" name="Google Shape;1134;p74"/>
          <p:cNvCxnSpPr/>
          <p:nvPr/>
        </p:nvCxnSpPr>
        <p:spPr>
          <a:xfrm>
            <a:off x="4698991" y="3696768"/>
            <a:ext cx="31604" cy="953088"/>
          </a:xfrm>
          <a:prstGeom prst="straightConnector1">
            <a:avLst/>
          </a:prstGeom>
          <a:noFill/>
          <a:ln w="38100" cap="flat" cmpd="sng">
            <a:solidFill>
              <a:srgbClr val="FF0000"/>
            </a:solidFill>
            <a:prstDash val="solid"/>
            <a:miter lim="800000"/>
            <a:headEnd type="none" w="sm" len="sm"/>
            <a:tailEnd type="none" w="sm" len="sm"/>
          </a:ln>
        </p:spPr>
      </p:cxnSp>
      <p:sp>
        <p:nvSpPr>
          <p:cNvPr id="1135" name="Google Shape;1135;p74"/>
          <p:cNvSpPr txBox="1"/>
          <p:nvPr/>
        </p:nvSpPr>
        <p:spPr>
          <a:xfrm>
            <a:off x="3795435" y="4691375"/>
            <a:ext cx="70174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dx</a:t>
            </a:r>
            <a:endParaRPr sz="1400" b="0" i="0" u="none" strike="noStrike" cap="none">
              <a:solidFill>
                <a:srgbClr val="000000"/>
              </a:solidFill>
              <a:latin typeface="Arial"/>
              <a:ea typeface="Arial"/>
              <a:cs typeface="Arial"/>
              <a:sym typeface="Arial"/>
            </a:endParaRPr>
          </a:p>
        </p:txBody>
      </p:sp>
      <p:sp>
        <p:nvSpPr>
          <p:cNvPr id="1136" name="Google Shape;1136;p74"/>
          <p:cNvSpPr txBox="1"/>
          <p:nvPr/>
        </p:nvSpPr>
        <p:spPr>
          <a:xfrm>
            <a:off x="4777175" y="3997218"/>
            <a:ext cx="70174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dy</a:t>
            </a:r>
            <a:endParaRPr sz="1400" b="0" i="0" u="none" strike="noStrike" cap="none">
              <a:solidFill>
                <a:srgbClr val="000000"/>
              </a:solidFill>
              <a:latin typeface="Arial"/>
              <a:ea typeface="Arial"/>
              <a:cs typeface="Arial"/>
              <a:sym typeface="Arial"/>
            </a:endParaRPr>
          </a:p>
        </p:txBody>
      </p:sp>
      <p:sp>
        <p:nvSpPr>
          <p:cNvPr id="1137" name="Google Shape;1137;p74"/>
          <p:cNvSpPr/>
          <p:nvPr/>
        </p:nvSpPr>
        <p:spPr>
          <a:xfrm>
            <a:off x="2719012" y="4530368"/>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38" name="Google Shape;1138;p74"/>
          <p:cNvSpPr/>
          <p:nvPr/>
        </p:nvSpPr>
        <p:spPr>
          <a:xfrm>
            <a:off x="3083048" y="4510624"/>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39" name="Google Shape;1139;p74"/>
          <p:cNvSpPr/>
          <p:nvPr/>
        </p:nvSpPr>
        <p:spPr>
          <a:xfrm>
            <a:off x="3466326" y="4064562"/>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40" name="Google Shape;1140;p74"/>
          <p:cNvSpPr/>
          <p:nvPr/>
        </p:nvSpPr>
        <p:spPr>
          <a:xfrm>
            <a:off x="3143303" y="4930865"/>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41" name="Google Shape;1141;p74"/>
          <p:cNvSpPr/>
          <p:nvPr/>
        </p:nvSpPr>
        <p:spPr>
          <a:xfrm>
            <a:off x="4164028" y="4425057"/>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42" name="Google Shape;1142;p74"/>
          <p:cNvSpPr/>
          <p:nvPr/>
        </p:nvSpPr>
        <p:spPr>
          <a:xfrm>
            <a:off x="4057703" y="3854946"/>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43" name="Google Shape;1143;p74"/>
          <p:cNvSpPr/>
          <p:nvPr/>
        </p:nvSpPr>
        <p:spPr>
          <a:xfrm>
            <a:off x="4993368" y="3638248"/>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44" name="Google Shape;1144;p74"/>
          <p:cNvSpPr/>
          <p:nvPr/>
        </p:nvSpPr>
        <p:spPr>
          <a:xfrm>
            <a:off x="5078428" y="3149150"/>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45" name="Google Shape;1145;p74"/>
          <p:cNvSpPr/>
          <p:nvPr/>
        </p:nvSpPr>
        <p:spPr>
          <a:xfrm>
            <a:off x="5461201" y="3383067"/>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46" name="Google Shape;1146;p74"/>
          <p:cNvSpPr/>
          <p:nvPr/>
        </p:nvSpPr>
        <p:spPr>
          <a:xfrm>
            <a:off x="5562524" y="3153322"/>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47" name="Google Shape;1147;p74"/>
          <p:cNvSpPr txBox="1"/>
          <p:nvPr/>
        </p:nvSpPr>
        <p:spPr>
          <a:xfrm>
            <a:off x="3556739" y="6377740"/>
            <a:ext cx="338526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chemeClr val="dk1"/>
                </a:solidFill>
                <a:latin typeface="Open Sans"/>
                <a:ea typeface="Open Sans"/>
                <a:cs typeface="Open Sans"/>
                <a:sym typeface="Open Sans"/>
              </a:rPr>
              <a:t>x</a:t>
            </a:r>
            <a:r>
              <a:rPr lang="en-US" sz="2000" b="0" i="0" u="none" strike="noStrike" cap="none">
                <a:solidFill>
                  <a:schemeClr val="dk1"/>
                </a:solidFill>
                <a:latin typeface="Open Sans"/>
                <a:ea typeface="Open Sans"/>
                <a:cs typeface="Open Sans"/>
                <a:sym typeface="Open Sans"/>
              </a:rPr>
              <a:t> (predictor variable)</a:t>
            </a:r>
            <a:endParaRPr sz="1400" b="0" i="0" u="none" strike="noStrike" cap="none">
              <a:solidFill>
                <a:srgbClr val="000000"/>
              </a:solidFill>
              <a:latin typeface="Arial"/>
              <a:ea typeface="Arial"/>
              <a:cs typeface="Arial"/>
              <a:sym typeface="Arial"/>
            </a:endParaRPr>
          </a:p>
        </p:txBody>
      </p:sp>
      <p:sp>
        <p:nvSpPr>
          <p:cNvPr id="1148" name="Google Shape;1148;p74"/>
          <p:cNvSpPr txBox="1"/>
          <p:nvPr/>
        </p:nvSpPr>
        <p:spPr>
          <a:xfrm>
            <a:off x="378393" y="3463566"/>
            <a:ext cx="1803426"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1" u="none" strike="noStrike" cap="none">
                <a:solidFill>
                  <a:schemeClr val="dk1"/>
                </a:solidFill>
                <a:latin typeface="Open Sans"/>
                <a:ea typeface="Open Sans"/>
                <a:cs typeface="Open Sans"/>
                <a:sym typeface="Open Sans"/>
              </a:rPr>
              <a: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sp>
        <p:nvSpPr>
          <p:cNvPr id="1149" name="Google Shape;1149;p74"/>
          <p:cNvSpPr txBox="1"/>
          <p:nvPr/>
        </p:nvSpPr>
        <p:spPr>
          <a:xfrm>
            <a:off x="7405610" y="1996599"/>
            <a:ext cx="204145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Data point</a:t>
            </a:r>
            <a:endParaRPr sz="1400" b="0" i="0" u="none" strike="noStrike" cap="none">
              <a:solidFill>
                <a:srgbClr val="000000"/>
              </a:solidFill>
              <a:latin typeface="Arial"/>
              <a:ea typeface="Arial"/>
              <a:cs typeface="Arial"/>
              <a:sym typeface="Arial"/>
            </a:endParaRPr>
          </a:p>
        </p:txBody>
      </p:sp>
      <p:sp>
        <p:nvSpPr>
          <p:cNvPr id="1150" name="Google Shape;1150;p74"/>
          <p:cNvSpPr txBox="1"/>
          <p:nvPr/>
        </p:nvSpPr>
        <p:spPr>
          <a:xfrm>
            <a:off x="7405610" y="3665747"/>
            <a:ext cx="302907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Least square line</a:t>
            </a:r>
            <a:endParaRPr sz="1400" b="0" i="0" u="none" strike="noStrike" cap="none">
              <a:solidFill>
                <a:srgbClr val="000000"/>
              </a:solidFill>
              <a:latin typeface="Arial"/>
              <a:ea typeface="Arial"/>
              <a:cs typeface="Arial"/>
              <a:sym typeface="Arial"/>
            </a:endParaRPr>
          </a:p>
        </p:txBody>
      </p:sp>
      <p:sp>
        <p:nvSpPr>
          <p:cNvPr id="1151" name="Google Shape;1151;p74"/>
          <p:cNvSpPr txBox="1"/>
          <p:nvPr/>
        </p:nvSpPr>
        <p:spPr>
          <a:xfrm>
            <a:off x="7405610" y="5113070"/>
            <a:ext cx="282484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Slope/ gradient</a:t>
            </a:r>
            <a:endParaRPr sz="1400" b="0" i="0" u="none" strike="noStrike" cap="none">
              <a:solidFill>
                <a:srgbClr val="000000"/>
              </a:solidFill>
              <a:latin typeface="Arial"/>
              <a:ea typeface="Arial"/>
              <a:cs typeface="Arial"/>
              <a:sym typeface="Arial"/>
            </a:endParaRPr>
          </a:p>
        </p:txBody>
      </p:sp>
      <p:sp>
        <p:nvSpPr>
          <p:cNvPr id="1152" name="Google Shape;1152;p74"/>
          <p:cNvSpPr/>
          <p:nvPr/>
        </p:nvSpPr>
        <p:spPr>
          <a:xfrm>
            <a:off x="4456676" y="3291425"/>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53" name="Google Shape;1153;p74"/>
          <p:cNvSpPr txBox="1"/>
          <p:nvPr/>
        </p:nvSpPr>
        <p:spPr>
          <a:xfrm>
            <a:off x="5002268" y="4997086"/>
            <a:ext cx="940194" cy="58451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1129" name="Google Shape;1129;p74"/>
          <p:cNvSpPr/>
          <p:nvPr/>
        </p:nvSpPr>
        <p:spPr>
          <a:xfrm>
            <a:off x="4845477" y="4909094"/>
            <a:ext cx="1264274" cy="815201"/>
          </a:xfrm>
          <a:prstGeom prst="rect">
            <a:avLst/>
          </a:prstGeom>
          <a:no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54" name="Google Shape;1154;p74"/>
          <p:cNvSpPr txBox="1"/>
          <p:nvPr/>
        </p:nvSpPr>
        <p:spPr>
          <a:xfrm>
            <a:off x="1524136" y="5704913"/>
            <a:ext cx="320024" cy="307777"/>
          </a:xfrm>
          <a:prstGeom prst="rect">
            <a:avLst/>
          </a:prstGeom>
          <a:blipFill rotWithShape="1">
            <a:blip r:embed="rId5">
              <a:alphaModFix/>
            </a:blip>
            <a:stretch>
              <a:fillRect l="-26408" r="-7541" b="-3399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cxnSp>
        <p:nvCxnSpPr>
          <p:cNvPr id="1155" name="Google Shape;1155;p74"/>
          <p:cNvCxnSpPr/>
          <p:nvPr/>
        </p:nvCxnSpPr>
        <p:spPr>
          <a:xfrm rot="10800000">
            <a:off x="5178784" y="3320005"/>
            <a:ext cx="2194500" cy="548700"/>
          </a:xfrm>
          <a:prstGeom prst="bentConnector2">
            <a:avLst/>
          </a:prstGeom>
          <a:noFill/>
          <a:ln w="9525" cap="flat" cmpd="sng">
            <a:solidFill>
              <a:schemeClr val="accent2"/>
            </a:solidFill>
            <a:prstDash val="solid"/>
            <a:miter lim="800000"/>
            <a:headEnd type="none" w="sm" len="sm"/>
            <a:tailEnd type="triangle" w="med" len="med"/>
          </a:ln>
        </p:spPr>
      </p:cxnSp>
      <p:cxnSp>
        <p:nvCxnSpPr>
          <p:cNvPr id="1156" name="Google Shape;1156;p74"/>
          <p:cNvCxnSpPr/>
          <p:nvPr/>
        </p:nvCxnSpPr>
        <p:spPr>
          <a:xfrm flipH="1">
            <a:off x="4521478" y="2183714"/>
            <a:ext cx="2834700" cy="1097400"/>
          </a:xfrm>
          <a:prstGeom prst="bentConnector2">
            <a:avLst/>
          </a:prstGeom>
          <a:noFill/>
          <a:ln w="9525" cap="flat" cmpd="sng">
            <a:solidFill>
              <a:schemeClr val="accent2"/>
            </a:solidFill>
            <a:prstDash val="solid"/>
            <a:miter lim="800000"/>
            <a:headEnd type="none" w="sm" len="sm"/>
            <a:tailEnd type="triangle" w="med" len="med"/>
          </a:ln>
        </p:spPr>
      </p:cxnSp>
      <p:sp>
        <p:nvSpPr>
          <p:cNvPr id="1157" name="Google Shape;1157;p74"/>
          <p:cNvSpPr txBox="1"/>
          <p:nvPr/>
        </p:nvSpPr>
        <p:spPr>
          <a:xfrm>
            <a:off x="14235584" y="3052077"/>
            <a:ext cx="1221513"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Residual</a:t>
            </a:r>
            <a:endParaRPr sz="1400" b="0" i="0" u="none" strike="noStrike" cap="none">
              <a:solidFill>
                <a:srgbClr val="000000"/>
              </a:solidFill>
              <a:latin typeface="Arial"/>
              <a:ea typeface="Arial"/>
              <a:cs typeface="Arial"/>
              <a:sym typeface="Arial"/>
            </a:endParaRPr>
          </a:p>
        </p:txBody>
      </p:sp>
      <p:cxnSp>
        <p:nvCxnSpPr>
          <p:cNvPr id="1158" name="Google Shape;1158;p74"/>
          <p:cNvCxnSpPr/>
          <p:nvPr/>
        </p:nvCxnSpPr>
        <p:spPr>
          <a:xfrm flipH="1">
            <a:off x="4500719" y="3406592"/>
            <a:ext cx="3793" cy="390808"/>
          </a:xfrm>
          <a:prstGeom prst="straightConnector1">
            <a:avLst/>
          </a:prstGeom>
          <a:noFill/>
          <a:ln w="9525" cap="flat" cmpd="sng">
            <a:solidFill>
              <a:schemeClr val="accent2"/>
            </a:solidFill>
            <a:prstDash val="solid"/>
            <a:miter lim="800000"/>
            <a:headEnd type="triangle" w="med" len="med"/>
            <a:tailEnd type="triangle" w="med" len="med"/>
          </a:ln>
        </p:spPr>
      </p:cxnSp>
      <p:sp>
        <p:nvSpPr>
          <p:cNvPr id="1159" name="Google Shape;1159;p74"/>
          <p:cNvSpPr txBox="1"/>
          <p:nvPr/>
        </p:nvSpPr>
        <p:spPr>
          <a:xfrm>
            <a:off x="2300716" y="3429247"/>
            <a:ext cx="1221513"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Residual</a:t>
            </a:r>
            <a:endParaRPr sz="1400" b="0" i="0" u="none" strike="noStrike" cap="none">
              <a:solidFill>
                <a:srgbClr val="000000"/>
              </a:solidFill>
              <a:latin typeface="Arial"/>
              <a:ea typeface="Arial"/>
              <a:cs typeface="Arial"/>
              <a:sym typeface="Arial"/>
            </a:endParaRPr>
          </a:p>
        </p:txBody>
      </p:sp>
      <p:cxnSp>
        <p:nvCxnSpPr>
          <p:cNvPr id="1160" name="Google Shape;1160;p74"/>
          <p:cNvCxnSpPr>
            <a:stCxn id="1159" idx="3"/>
          </p:cNvCxnSpPr>
          <p:nvPr/>
        </p:nvCxnSpPr>
        <p:spPr>
          <a:xfrm>
            <a:off x="3522229" y="3629302"/>
            <a:ext cx="918300" cy="0"/>
          </a:xfrm>
          <a:prstGeom prst="straightConnector1">
            <a:avLst/>
          </a:prstGeom>
          <a:noFill/>
          <a:ln w="9525" cap="flat" cmpd="sng">
            <a:solidFill>
              <a:schemeClr val="accent2"/>
            </a:solidFill>
            <a:prstDash val="solid"/>
            <a:miter lim="800000"/>
            <a:headEnd type="none" w="sm" len="sm"/>
            <a:tailEnd type="triangle" w="med" len="med"/>
          </a:ln>
        </p:spPr>
      </p:cxnSp>
      <p:cxnSp>
        <p:nvCxnSpPr>
          <p:cNvPr id="1161" name="Google Shape;1161;p74"/>
          <p:cNvCxnSpPr/>
          <p:nvPr/>
        </p:nvCxnSpPr>
        <p:spPr>
          <a:xfrm rot="10800000">
            <a:off x="11637817" y="4548462"/>
            <a:ext cx="0" cy="564608"/>
          </a:xfrm>
          <a:prstGeom prst="straightConnector1">
            <a:avLst/>
          </a:prstGeom>
          <a:noFill/>
          <a:ln w="9525" cap="flat" cmpd="sng">
            <a:solidFill>
              <a:schemeClr val="accent2"/>
            </a:solidFill>
            <a:prstDash val="solid"/>
            <a:miter lim="800000"/>
            <a:headEnd type="none" w="sm" len="sm"/>
            <a:tailEnd type="triangle" w="med" len="med"/>
          </a:ln>
        </p:spPr>
      </p:cxnSp>
      <p:sp>
        <p:nvSpPr>
          <p:cNvPr id="1162" name="Google Shape;1162;p74"/>
          <p:cNvSpPr txBox="1"/>
          <p:nvPr/>
        </p:nvSpPr>
        <p:spPr>
          <a:xfrm>
            <a:off x="11047842" y="5261672"/>
            <a:ext cx="1221513"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Actual value</a:t>
            </a:r>
            <a:endParaRPr sz="1400" b="0" i="0" u="none" strike="noStrike" cap="none">
              <a:solidFill>
                <a:srgbClr val="000000"/>
              </a:solidFill>
              <a:latin typeface="Arial"/>
              <a:ea typeface="Arial"/>
              <a:cs typeface="Arial"/>
              <a:sym typeface="Arial"/>
            </a:endParaRPr>
          </a:p>
        </p:txBody>
      </p:sp>
      <p:sp>
        <p:nvSpPr>
          <p:cNvPr id="1163" name="Google Shape;1163;p74"/>
          <p:cNvSpPr txBox="1"/>
          <p:nvPr/>
        </p:nvSpPr>
        <p:spPr>
          <a:xfrm>
            <a:off x="12448770" y="5261672"/>
            <a:ext cx="1599740"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Predicted value</a:t>
            </a:r>
            <a:endParaRPr sz="1400" b="0" i="0" u="none" strike="noStrike" cap="none">
              <a:solidFill>
                <a:srgbClr val="000000"/>
              </a:solidFill>
              <a:latin typeface="Arial"/>
              <a:ea typeface="Arial"/>
              <a:cs typeface="Arial"/>
              <a:sym typeface="Arial"/>
            </a:endParaRPr>
          </a:p>
        </p:txBody>
      </p:sp>
      <p:sp>
        <p:nvSpPr>
          <p:cNvPr id="1164" name="Google Shape;1164;p74"/>
          <p:cNvSpPr/>
          <p:nvPr/>
        </p:nvSpPr>
        <p:spPr>
          <a:xfrm rot="-5400000">
            <a:off x="13001843" y="3834283"/>
            <a:ext cx="521025" cy="1946457"/>
          </a:xfrm>
          <a:prstGeom prst="leftBrace">
            <a:avLst>
              <a:gd name="adj1" fmla="val 8333"/>
              <a:gd name="adj2" fmla="val 50000"/>
            </a:avLst>
          </a:prstGeom>
          <a:no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dk1"/>
              </a:solidFill>
              <a:latin typeface="Open Sans"/>
              <a:ea typeface="Open Sans"/>
              <a:cs typeface="Open Sans"/>
              <a:sym typeface="Open Sans"/>
            </a:endParaRPr>
          </a:p>
        </p:txBody>
      </p:sp>
      <p:cxnSp>
        <p:nvCxnSpPr>
          <p:cNvPr id="1165" name="Google Shape;1165;p74"/>
          <p:cNvCxnSpPr/>
          <p:nvPr/>
        </p:nvCxnSpPr>
        <p:spPr>
          <a:xfrm>
            <a:off x="14817436" y="3423849"/>
            <a:ext cx="0" cy="564608"/>
          </a:xfrm>
          <a:prstGeom prst="straightConnector1">
            <a:avLst/>
          </a:prstGeom>
          <a:noFill/>
          <a:ln w="9525" cap="flat" cmpd="sng">
            <a:solidFill>
              <a:schemeClr val="accent2"/>
            </a:solidFill>
            <a:prstDash val="solid"/>
            <a:miter lim="800000"/>
            <a:headEnd type="none" w="sm" len="sm"/>
            <a:tailEnd type="triangle" w="med" len="med"/>
          </a:ln>
        </p:spPr>
      </p:cxnSp>
      <p:sp>
        <p:nvSpPr>
          <p:cNvPr id="1166" name="Google Shape;1166;p74"/>
          <p:cNvSpPr txBox="1"/>
          <p:nvPr/>
        </p:nvSpPr>
        <p:spPr>
          <a:xfrm>
            <a:off x="673073" y="5239094"/>
            <a:ext cx="740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(0, </a:t>
            </a:r>
            <a:r>
              <a:rPr lang="en-US" sz="2000" b="0" i="1" u="none" strike="noStrike" cap="none">
                <a:solidFill>
                  <a:schemeClr val="dk1"/>
                </a:solidFill>
                <a:latin typeface="Open Sans"/>
                <a:ea typeface="Open Sans"/>
                <a:cs typeface="Open Sans"/>
                <a:sym typeface="Open Sans"/>
              </a:rPr>
              <a:t>y</a:t>
            </a:r>
            <a:r>
              <a:rPr lang="en-US" sz="2000" b="0" i="0"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sp>
        <p:nvSpPr>
          <p:cNvPr id="1167" name="Google Shape;1167;p74"/>
          <p:cNvSpPr/>
          <p:nvPr/>
        </p:nvSpPr>
        <p:spPr>
          <a:xfrm>
            <a:off x="1968932" y="5354087"/>
            <a:ext cx="170125" cy="17012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cxnSp>
        <p:nvCxnSpPr>
          <p:cNvPr id="1168" name="Google Shape;1168;p74"/>
          <p:cNvCxnSpPr/>
          <p:nvPr/>
        </p:nvCxnSpPr>
        <p:spPr>
          <a:xfrm flipH="1">
            <a:off x="1865541" y="5423434"/>
            <a:ext cx="1" cy="861004"/>
          </a:xfrm>
          <a:prstGeom prst="straightConnector1">
            <a:avLst/>
          </a:prstGeom>
          <a:noFill/>
          <a:ln w="9525" cap="flat" cmpd="sng">
            <a:solidFill>
              <a:schemeClr val="accent2"/>
            </a:solidFill>
            <a:prstDash val="solid"/>
            <a:miter lim="800000"/>
            <a:headEnd type="triangle" w="med" len="med"/>
            <a:tailEnd type="triangle" w="med" len="med"/>
          </a:ln>
        </p:spPr>
      </p:cxnSp>
      <p:cxnSp>
        <p:nvCxnSpPr>
          <p:cNvPr id="1169" name="Google Shape;1169;p74"/>
          <p:cNvCxnSpPr/>
          <p:nvPr/>
        </p:nvCxnSpPr>
        <p:spPr>
          <a:xfrm>
            <a:off x="1392807" y="5437215"/>
            <a:ext cx="640406" cy="0"/>
          </a:xfrm>
          <a:prstGeom prst="straightConnector1">
            <a:avLst/>
          </a:prstGeom>
          <a:noFill/>
          <a:ln w="9525" cap="flat" cmpd="sng">
            <a:solidFill>
              <a:schemeClr val="accent2"/>
            </a:solidFill>
            <a:prstDash val="dash"/>
            <a:miter lim="800000"/>
            <a:headEnd type="none" w="sm" len="sm"/>
            <a:tailEnd type="none" w="sm" len="sm"/>
          </a:ln>
        </p:spPr>
      </p:cxnSp>
      <p:cxnSp>
        <p:nvCxnSpPr>
          <p:cNvPr id="1170" name="Google Shape;1170;p74"/>
          <p:cNvCxnSpPr/>
          <p:nvPr/>
        </p:nvCxnSpPr>
        <p:spPr>
          <a:xfrm>
            <a:off x="1371288" y="6284438"/>
            <a:ext cx="640406" cy="0"/>
          </a:xfrm>
          <a:prstGeom prst="straightConnector1">
            <a:avLst/>
          </a:prstGeom>
          <a:noFill/>
          <a:ln w="9525" cap="flat" cmpd="sng">
            <a:solidFill>
              <a:schemeClr val="accent2"/>
            </a:solidFill>
            <a:prstDash val="dash"/>
            <a:miter lim="800000"/>
            <a:headEnd type="none" w="sm" len="sm"/>
            <a:tailEnd type="none" w="sm" len="sm"/>
          </a:ln>
        </p:spPr>
      </p:cxnSp>
      <p:pic>
        <p:nvPicPr>
          <p:cNvPr id="1171" name="Google Shape;1171;p74"/>
          <p:cNvPicPr preferRelativeResize="0"/>
          <p:nvPr/>
        </p:nvPicPr>
        <p:blipFill rotWithShape="1">
          <a:blip r:embed="rId6">
            <a:alphaModFix/>
          </a:blip>
          <a:srcRect/>
          <a:stretch/>
        </p:blipFill>
        <p:spPr>
          <a:xfrm>
            <a:off x="1328676" y="506872"/>
            <a:ext cx="13567387" cy="6241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7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Models: Linear Regression</a:t>
            </a:r>
            <a:endParaRPr/>
          </a:p>
        </p:txBody>
      </p:sp>
      <p:sp>
        <p:nvSpPr>
          <p:cNvPr id="1178" name="Google Shape;1178;p75"/>
          <p:cNvSpPr txBox="1">
            <a:spLocks noGrp="1"/>
          </p:cNvSpPr>
          <p:nvPr>
            <p:ph type="body" idx="4294967295"/>
          </p:nvPr>
        </p:nvSpPr>
        <p:spPr>
          <a:xfrm>
            <a:off x="1322733" y="1129289"/>
            <a:ext cx="13335001" cy="763335"/>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Smaller the value of SSR or SSE, the more accurate the prediction will be, which would make the model the best fit. </a:t>
            </a:r>
            <a:endParaRPr sz="2200">
              <a:latin typeface="Open Sans"/>
              <a:ea typeface="Open Sans"/>
              <a:cs typeface="Open Sans"/>
              <a:sym typeface="Open Sans"/>
            </a:endParaRPr>
          </a:p>
        </p:txBody>
      </p:sp>
      <p:sp>
        <p:nvSpPr>
          <p:cNvPr id="1179" name="Google Shape;1179;p75"/>
          <p:cNvSpPr txBox="1">
            <a:spLocks noGrp="1"/>
          </p:cNvSpPr>
          <p:nvPr>
            <p:ph type="body" idx="4294967295"/>
          </p:nvPr>
        </p:nvSpPr>
        <p:spPr>
          <a:xfrm>
            <a:off x="2052638" y="7345363"/>
            <a:ext cx="14203362" cy="1268412"/>
          </a:xfrm>
          <a:prstGeom prst="rect">
            <a:avLst/>
          </a:prstGeom>
          <a:noFill/>
          <a:ln w="9525" cap="flat" cmpd="sng">
            <a:solidFill>
              <a:srgbClr val="8FBAD3"/>
            </a:solidFill>
            <a:prstDash val="solid"/>
            <a:round/>
            <a:headEnd type="none" w="sm" len="sm"/>
            <a:tailEnd type="none" w="sm" len="sm"/>
          </a:ln>
        </p:spPr>
        <p:txBody>
          <a:bodyPr spcFirstLastPara="1" wrap="square" lIns="91425" tIns="45700" rIns="91425" bIns="45700" anchor="ctr" anchorCtr="0">
            <a:noAutofit/>
          </a:bodyPr>
          <a:lstStyle/>
          <a:p>
            <a:pPr marL="304792" lvl="0" indent="-304792" algn="l" rtl="0">
              <a:lnSpc>
                <a:spcPct val="90000"/>
              </a:lnSpc>
              <a:spcBef>
                <a:spcPts val="0"/>
              </a:spcBef>
              <a:spcAft>
                <a:spcPts val="0"/>
              </a:spcAft>
              <a:buClr>
                <a:schemeClr val="dk1"/>
              </a:buClr>
              <a:buSzPts val="2400"/>
              <a:buNone/>
            </a:pPr>
            <a:r>
              <a:rPr lang="en-US" sz="2200">
                <a:latin typeface="Open Sans"/>
                <a:ea typeface="Open Sans"/>
                <a:cs typeface="Open Sans"/>
                <a:sym typeface="Open Sans"/>
              </a:rPr>
              <a:t>The attributes are usually fitted using the “least square” approach.</a:t>
            </a:r>
            <a:endParaRPr sz="2200">
              <a:latin typeface="Open Sans"/>
              <a:ea typeface="Open Sans"/>
              <a:cs typeface="Open Sans"/>
              <a:sym typeface="Open Sans"/>
            </a:endParaRPr>
          </a:p>
        </p:txBody>
      </p:sp>
      <p:sp>
        <p:nvSpPr>
          <p:cNvPr id="1180" name="Google Shape;1180;p75"/>
          <p:cNvSpPr/>
          <p:nvPr/>
        </p:nvSpPr>
        <p:spPr>
          <a:xfrm>
            <a:off x="785424" y="7346076"/>
            <a:ext cx="716186" cy="1281939"/>
          </a:xfrm>
          <a:prstGeom prst="rect">
            <a:avLst/>
          </a:prstGeom>
          <a:solidFill>
            <a:srgbClr val="8FBAD3"/>
          </a:solidFill>
          <a:ln w="12700" cap="flat" cmpd="sng">
            <a:solidFill>
              <a:srgbClr val="8FBAD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cxnSp>
        <p:nvCxnSpPr>
          <p:cNvPr id="1181" name="Google Shape;1181;p75"/>
          <p:cNvCxnSpPr/>
          <p:nvPr/>
        </p:nvCxnSpPr>
        <p:spPr>
          <a:xfrm rot="10800000">
            <a:off x="2011694" y="2800805"/>
            <a:ext cx="21265" cy="3444950"/>
          </a:xfrm>
          <a:prstGeom prst="straightConnector1">
            <a:avLst/>
          </a:prstGeom>
          <a:noFill/>
          <a:ln w="9525" cap="flat" cmpd="sng">
            <a:solidFill>
              <a:schemeClr val="accent1"/>
            </a:solidFill>
            <a:prstDash val="solid"/>
            <a:miter lim="800000"/>
            <a:headEnd type="none" w="sm" len="sm"/>
            <a:tailEnd type="stealth" w="med" len="med"/>
          </a:ln>
        </p:spPr>
      </p:cxnSp>
      <p:cxnSp>
        <p:nvCxnSpPr>
          <p:cNvPr id="1182" name="Google Shape;1182;p75"/>
          <p:cNvCxnSpPr/>
          <p:nvPr/>
        </p:nvCxnSpPr>
        <p:spPr>
          <a:xfrm rot="10800000" flipH="1">
            <a:off x="2032959" y="6267017"/>
            <a:ext cx="4678327" cy="2"/>
          </a:xfrm>
          <a:prstGeom prst="straightConnector1">
            <a:avLst/>
          </a:prstGeom>
          <a:noFill/>
          <a:ln w="9525" cap="flat" cmpd="sng">
            <a:solidFill>
              <a:schemeClr val="accent1"/>
            </a:solidFill>
            <a:prstDash val="solid"/>
            <a:miter lim="800000"/>
            <a:headEnd type="none" w="sm" len="sm"/>
            <a:tailEnd type="stealth" w="med" len="med"/>
          </a:ln>
        </p:spPr>
      </p:cxnSp>
      <p:cxnSp>
        <p:nvCxnSpPr>
          <p:cNvPr id="1183" name="Google Shape;1183;p75"/>
          <p:cNvCxnSpPr/>
          <p:nvPr/>
        </p:nvCxnSpPr>
        <p:spPr>
          <a:xfrm rot="10800000" flipH="1">
            <a:off x="2033466" y="3036145"/>
            <a:ext cx="3666218" cy="2444569"/>
          </a:xfrm>
          <a:prstGeom prst="straightConnector1">
            <a:avLst/>
          </a:prstGeom>
          <a:noFill/>
          <a:ln w="38100" cap="flat" cmpd="sng">
            <a:solidFill>
              <a:srgbClr val="548135"/>
            </a:solidFill>
            <a:prstDash val="solid"/>
            <a:miter lim="800000"/>
            <a:headEnd type="none" w="sm" len="sm"/>
            <a:tailEnd type="none" w="sm" len="sm"/>
          </a:ln>
        </p:spPr>
      </p:cxnSp>
      <p:sp>
        <p:nvSpPr>
          <p:cNvPr id="1184" name="Google Shape;1184;p75"/>
          <p:cNvSpPr/>
          <p:nvPr/>
        </p:nvSpPr>
        <p:spPr>
          <a:xfrm>
            <a:off x="2719012" y="4530368"/>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85" name="Google Shape;1185;p75"/>
          <p:cNvSpPr/>
          <p:nvPr/>
        </p:nvSpPr>
        <p:spPr>
          <a:xfrm>
            <a:off x="3083048" y="4510624"/>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86" name="Google Shape;1186;p75"/>
          <p:cNvSpPr/>
          <p:nvPr/>
        </p:nvSpPr>
        <p:spPr>
          <a:xfrm>
            <a:off x="3466326" y="4064562"/>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87" name="Google Shape;1187;p75"/>
          <p:cNvSpPr/>
          <p:nvPr/>
        </p:nvSpPr>
        <p:spPr>
          <a:xfrm>
            <a:off x="3143303" y="4930865"/>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88" name="Google Shape;1188;p75"/>
          <p:cNvSpPr/>
          <p:nvPr/>
        </p:nvSpPr>
        <p:spPr>
          <a:xfrm>
            <a:off x="4164028" y="4425057"/>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89" name="Google Shape;1189;p75"/>
          <p:cNvSpPr/>
          <p:nvPr/>
        </p:nvSpPr>
        <p:spPr>
          <a:xfrm>
            <a:off x="4057703" y="3854946"/>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90" name="Google Shape;1190;p75"/>
          <p:cNvSpPr/>
          <p:nvPr/>
        </p:nvSpPr>
        <p:spPr>
          <a:xfrm>
            <a:off x="4993368" y="3638248"/>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91" name="Google Shape;1191;p75"/>
          <p:cNvSpPr/>
          <p:nvPr/>
        </p:nvSpPr>
        <p:spPr>
          <a:xfrm>
            <a:off x="5078428" y="3149150"/>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92" name="Google Shape;1192;p75"/>
          <p:cNvSpPr/>
          <p:nvPr/>
        </p:nvSpPr>
        <p:spPr>
          <a:xfrm>
            <a:off x="5461201" y="3383067"/>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93" name="Google Shape;1193;p75"/>
          <p:cNvSpPr/>
          <p:nvPr/>
        </p:nvSpPr>
        <p:spPr>
          <a:xfrm>
            <a:off x="5562524" y="3153322"/>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194" name="Google Shape;1194;p75"/>
          <p:cNvSpPr txBox="1"/>
          <p:nvPr/>
        </p:nvSpPr>
        <p:spPr>
          <a:xfrm>
            <a:off x="3556739" y="6377740"/>
            <a:ext cx="3385263"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chemeClr val="dk1"/>
                </a:solidFill>
                <a:latin typeface="Open Sans"/>
                <a:ea typeface="Open Sans"/>
                <a:cs typeface="Open Sans"/>
                <a:sym typeface="Open Sans"/>
              </a:rPr>
              <a:t>x</a:t>
            </a:r>
            <a:r>
              <a:rPr lang="en-US" sz="2000" b="0" i="0" u="none" strike="noStrike" cap="none">
                <a:solidFill>
                  <a:schemeClr val="dk1"/>
                </a:solidFill>
                <a:latin typeface="Open Sans"/>
                <a:ea typeface="Open Sans"/>
                <a:cs typeface="Open Sans"/>
                <a:sym typeface="Open Sans"/>
              </a:rPr>
              <a:t> (predictor variable)</a:t>
            </a:r>
            <a:endParaRPr sz="1400" b="0" i="0" u="none" strike="noStrike" cap="none">
              <a:solidFill>
                <a:srgbClr val="000000"/>
              </a:solidFill>
              <a:latin typeface="Arial"/>
              <a:ea typeface="Arial"/>
              <a:cs typeface="Arial"/>
              <a:sym typeface="Arial"/>
            </a:endParaRPr>
          </a:p>
        </p:txBody>
      </p:sp>
      <p:sp>
        <p:nvSpPr>
          <p:cNvPr id="1195" name="Google Shape;1195;p75"/>
          <p:cNvSpPr/>
          <p:nvPr/>
        </p:nvSpPr>
        <p:spPr>
          <a:xfrm>
            <a:off x="4456676" y="3291425"/>
            <a:ext cx="137160" cy="13716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grpSp>
        <p:nvGrpSpPr>
          <p:cNvPr id="1196" name="Google Shape;1196;p75"/>
          <p:cNvGrpSpPr/>
          <p:nvPr/>
        </p:nvGrpSpPr>
        <p:grpSpPr>
          <a:xfrm>
            <a:off x="5562524" y="4908410"/>
            <a:ext cx="1745441" cy="559099"/>
            <a:chOff x="4845476" y="4909094"/>
            <a:chExt cx="1745441" cy="559099"/>
          </a:xfrm>
        </p:grpSpPr>
        <p:sp>
          <p:nvSpPr>
            <p:cNvPr id="1197" name="Google Shape;1197;p75"/>
            <p:cNvSpPr txBox="1"/>
            <p:nvPr/>
          </p:nvSpPr>
          <p:spPr>
            <a:xfrm>
              <a:off x="4964817" y="5026131"/>
              <a:ext cx="1506759" cy="315407"/>
            </a:xfrm>
            <a:prstGeom prst="rect">
              <a:avLst/>
            </a:prstGeom>
            <a:blipFill rotWithShape="1">
              <a:blip r:embed="rId3">
                <a:alphaModFix/>
              </a:blip>
              <a:stretch>
                <a:fillRect l="-3641" r="-3638" b="-3461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1198" name="Google Shape;1198;p75"/>
            <p:cNvSpPr/>
            <p:nvPr/>
          </p:nvSpPr>
          <p:spPr>
            <a:xfrm>
              <a:off x="4845476" y="4909094"/>
              <a:ext cx="1745441" cy="559099"/>
            </a:xfrm>
            <a:prstGeom prst="rect">
              <a:avLst/>
            </a:prstGeom>
            <a:no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grpSp>
      <p:grpSp>
        <p:nvGrpSpPr>
          <p:cNvPr id="1199" name="Google Shape;1199;p75"/>
          <p:cNvGrpSpPr/>
          <p:nvPr/>
        </p:nvGrpSpPr>
        <p:grpSpPr>
          <a:xfrm>
            <a:off x="10715265" y="2183796"/>
            <a:ext cx="3833026" cy="839669"/>
            <a:chOff x="569452" y="2507021"/>
            <a:chExt cx="3833026" cy="839669"/>
          </a:xfrm>
        </p:grpSpPr>
        <p:sp>
          <p:nvSpPr>
            <p:cNvPr id="1200" name="Google Shape;1200;p75"/>
            <p:cNvSpPr txBox="1"/>
            <p:nvPr/>
          </p:nvSpPr>
          <p:spPr>
            <a:xfrm>
              <a:off x="765841" y="2606314"/>
              <a:ext cx="3636637" cy="55399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1201" name="Google Shape;1201;p75"/>
            <p:cNvSpPr/>
            <p:nvPr/>
          </p:nvSpPr>
          <p:spPr>
            <a:xfrm>
              <a:off x="569452" y="2507021"/>
              <a:ext cx="3833026" cy="839669"/>
            </a:xfrm>
            <a:prstGeom prst="rect">
              <a:avLst/>
            </a:prstGeom>
            <a:noFill/>
            <a:ln w="2857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grpSp>
      <p:sp>
        <p:nvSpPr>
          <p:cNvPr id="1202" name="Google Shape;1202;p75"/>
          <p:cNvSpPr txBox="1"/>
          <p:nvPr/>
        </p:nvSpPr>
        <p:spPr>
          <a:xfrm>
            <a:off x="7405610" y="1996599"/>
            <a:ext cx="2041451"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Data point</a:t>
            </a:r>
            <a:endParaRPr sz="1400" b="0" i="0" u="none" strike="noStrike" cap="none">
              <a:solidFill>
                <a:srgbClr val="000000"/>
              </a:solidFill>
              <a:latin typeface="Arial"/>
              <a:ea typeface="Arial"/>
              <a:cs typeface="Arial"/>
              <a:sym typeface="Arial"/>
            </a:endParaRPr>
          </a:p>
        </p:txBody>
      </p:sp>
      <p:sp>
        <p:nvSpPr>
          <p:cNvPr id="1203" name="Google Shape;1203;p75"/>
          <p:cNvSpPr txBox="1"/>
          <p:nvPr/>
        </p:nvSpPr>
        <p:spPr>
          <a:xfrm>
            <a:off x="7405610" y="3665747"/>
            <a:ext cx="302907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Least square line</a:t>
            </a:r>
            <a:endParaRPr sz="1400" b="0" i="0" u="none" strike="noStrike" cap="none">
              <a:solidFill>
                <a:srgbClr val="000000"/>
              </a:solidFill>
              <a:latin typeface="Arial"/>
              <a:ea typeface="Arial"/>
              <a:cs typeface="Arial"/>
              <a:sym typeface="Arial"/>
            </a:endParaRPr>
          </a:p>
        </p:txBody>
      </p:sp>
      <p:cxnSp>
        <p:nvCxnSpPr>
          <p:cNvPr id="1204" name="Google Shape;1204;p75"/>
          <p:cNvCxnSpPr/>
          <p:nvPr/>
        </p:nvCxnSpPr>
        <p:spPr>
          <a:xfrm rot="10800000">
            <a:off x="5178784" y="3320005"/>
            <a:ext cx="2194500" cy="548700"/>
          </a:xfrm>
          <a:prstGeom prst="bentConnector2">
            <a:avLst/>
          </a:prstGeom>
          <a:noFill/>
          <a:ln w="9525" cap="flat" cmpd="sng">
            <a:solidFill>
              <a:schemeClr val="accent2"/>
            </a:solidFill>
            <a:prstDash val="solid"/>
            <a:miter lim="800000"/>
            <a:headEnd type="none" w="sm" len="sm"/>
            <a:tailEnd type="triangle" w="med" len="med"/>
          </a:ln>
        </p:spPr>
      </p:cxnSp>
      <p:cxnSp>
        <p:nvCxnSpPr>
          <p:cNvPr id="1205" name="Google Shape;1205;p75"/>
          <p:cNvCxnSpPr/>
          <p:nvPr/>
        </p:nvCxnSpPr>
        <p:spPr>
          <a:xfrm flipH="1">
            <a:off x="4521478" y="2183714"/>
            <a:ext cx="2834700" cy="1097400"/>
          </a:xfrm>
          <a:prstGeom prst="bentConnector2">
            <a:avLst/>
          </a:prstGeom>
          <a:noFill/>
          <a:ln w="9525" cap="flat" cmpd="sng">
            <a:solidFill>
              <a:schemeClr val="accent2"/>
            </a:solidFill>
            <a:prstDash val="solid"/>
            <a:miter lim="800000"/>
            <a:headEnd type="none" w="sm" len="sm"/>
            <a:tailEnd type="triangle" w="med" len="med"/>
          </a:ln>
        </p:spPr>
      </p:cxnSp>
      <p:grpSp>
        <p:nvGrpSpPr>
          <p:cNvPr id="1206" name="Google Shape;1206;p75"/>
          <p:cNvGrpSpPr/>
          <p:nvPr/>
        </p:nvGrpSpPr>
        <p:grpSpPr>
          <a:xfrm>
            <a:off x="10683739" y="3520632"/>
            <a:ext cx="3903119" cy="1677057"/>
            <a:chOff x="10618426" y="3781885"/>
            <a:chExt cx="3903119" cy="1677057"/>
          </a:xfrm>
        </p:grpSpPr>
        <p:sp>
          <p:nvSpPr>
            <p:cNvPr id="1207" name="Google Shape;1207;p75"/>
            <p:cNvSpPr txBox="1"/>
            <p:nvPr/>
          </p:nvSpPr>
          <p:spPr>
            <a:xfrm>
              <a:off x="10711886" y="4934725"/>
              <a:ext cx="3754511"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Regression of sum of squares</a:t>
              </a:r>
              <a:endParaRPr sz="1400" b="0" i="0" u="none" strike="noStrike" cap="none">
                <a:solidFill>
                  <a:srgbClr val="000000"/>
                </a:solidFill>
                <a:latin typeface="Arial"/>
                <a:ea typeface="Arial"/>
                <a:cs typeface="Arial"/>
                <a:sym typeface="Arial"/>
              </a:endParaRPr>
            </a:p>
          </p:txBody>
        </p:sp>
        <p:sp>
          <p:nvSpPr>
            <p:cNvPr id="1208" name="Google Shape;1208;p75"/>
            <p:cNvSpPr txBox="1"/>
            <p:nvPr/>
          </p:nvSpPr>
          <p:spPr>
            <a:xfrm>
              <a:off x="10818049" y="3838024"/>
              <a:ext cx="3437864" cy="1192506"/>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1209" name="Google Shape;1209;p75"/>
            <p:cNvSpPr/>
            <p:nvPr/>
          </p:nvSpPr>
          <p:spPr>
            <a:xfrm>
              <a:off x="10618426" y="3781885"/>
              <a:ext cx="3903119" cy="1677057"/>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grpSp>
      <p:grpSp>
        <p:nvGrpSpPr>
          <p:cNvPr id="1210" name="Google Shape;1210;p75"/>
          <p:cNvGrpSpPr/>
          <p:nvPr/>
        </p:nvGrpSpPr>
        <p:grpSpPr>
          <a:xfrm>
            <a:off x="10681123" y="5455987"/>
            <a:ext cx="3903119" cy="1677057"/>
            <a:chOff x="10637581" y="5564842"/>
            <a:chExt cx="3903119" cy="1677057"/>
          </a:xfrm>
        </p:grpSpPr>
        <p:sp>
          <p:nvSpPr>
            <p:cNvPr id="1211" name="Google Shape;1211;p75"/>
            <p:cNvSpPr txBox="1"/>
            <p:nvPr/>
          </p:nvSpPr>
          <p:spPr>
            <a:xfrm>
              <a:off x="10963751" y="6674242"/>
              <a:ext cx="3054394"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Error of sum of squares</a:t>
              </a:r>
              <a:endParaRPr sz="1400" b="0" i="0" u="none" strike="noStrike" cap="none">
                <a:solidFill>
                  <a:srgbClr val="000000"/>
                </a:solidFill>
                <a:latin typeface="Arial"/>
                <a:ea typeface="Arial"/>
                <a:cs typeface="Arial"/>
                <a:sym typeface="Arial"/>
              </a:endParaRPr>
            </a:p>
          </p:txBody>
        </p:sp>
        <p:sp>
          <p:nvSpPr>
            <p:cNvPr id="1212" name="Google Shape;1212;p75"/>
            <p:cNvSpPr txBox="1"/>
            <p:nvPr/>
          </p:nvSpPr>
          <p:spPr>
            <a:xfrm>
              <a:off x="10770824" y="5711783"/>
              <a:ext cx="3532314" cy="1192506"/>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1213" name="Google Shape;1213;p75"/>
            <p:cNvSpPr/>
            <p:nvPr/>
          </p:nvSpPr>
          <p:spPr>
            <a:xfrm>
              <a:off x="10637581" y="5564842"/>
              <a:ext cx="3903119" cy="1677057"/>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grpSp>
      <p:cxnSp>
        <p:nvCxnSpPr>
          <p:cNvPr id="1214" name="Google Shape;1214;p75"/>
          <p:cNvCxnSpPr/>
          <p:nvPr/>
        </p:nvCxnSpPr>
        <p:spPr>
          <a:xfrm>
            <a:off x="2033354" y="4667528"/>
            <a:ext cx="4242649" cy="0"/>
          </a:xfrm>
          <a:prstGeom prst="straightConnector1">
            <a:avLst/>
          </a:prstGeom>
          <a:noFill/>
          <a:ln w="28575" cap="flat" cmpd="sng">
            <a:solidFill>
              <a:srgbClr val="C00000"/>
            </a:solidFill>
            <a:prstDash val="dot"/>
            <a:miter lim="800000"/>
            <a:headEnd type="none" w="sm" len="sm"/>
            <a:tailEnd type="none" w="sm" len="sm"/>
          </a:ln>
        </p:spPr>
      </p:cxnSp>
      <p:sp>
        <p:nvSpPr>
          <p:cNvPr id="1215" name="Google Shape;1215;p75"/>
          <p:cNvSpPr txBox="1"/>
          <p:nvPr/>
        </p:nvSpPr>
        <p:spPr>
          <a:xfrm>
            <a:off x="1546311" y="4488054"/>
            <a:ext cx="206339" cy="307777"/>
          </a:xfrm>
          <a:prstGeom prst="rect">
            <a:avLst/>
          </a:prstGeom>
          <a:blipFill rotWithShape="1">
            <a:blip r:embed="rId7">
              <a:alphaModFix/>
            </a:blip>
            <a:stretch>
              <a:fillRect l="-29404" r="-41165" b="-23523"/>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cxnSp>
        <p:nvCxnSpPr>
          <p:cNvPr id="1216" name="Google Shape;1216;p75"/>
          <p:cNvCxnSpPr/>
          <p:nvPr/>
        </p:nvCxnSpPr>
        <p:spPr>
          <a:xfrm rot="10800000">
            <a:off x="3921035" y="4691798"/>
            <a:ext cx="1645800" cy="548700"/>
          </a:xfrm>
          <a:prstGeom prst="bentConnector2">
            <a:avLst/>
          </a:prstGeom>
          <a:noFill/>
          <a:ln w="9525" cap="flat" cmpd="sng">
            <a:solidFill>
              <a:schemeClr val="accent2"/>
            </a:solidFill>
            <a:prstDash val="solid"/>
            <a:miter lim="800000"/>
            <a:headEnd type="none" w="sm" len="sm"/>
            <a:tailEnd type="triangle" w="med" len="med"/>
          </a:ln>
        </p:spPr>
      </p:cxnSp>
      <p:sp>
        <p:nvSpPr>
          <p:cNvPr id="1217" name="Google Shape;1217;p75"/>
          <p:cNvSpPr txBox="1"/>
          <p:nvPr/>
        </p:nvSpPr>
        <p:spPr>
          <a:xfrm>
            <a:off x="378393" y="3463566"/>
            <a:ext cx="1803426"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1" u="none" strike="noStrike" cap="none">
                <a:solidFill>
                  <a:schemeClr val="dk1"/>
                </a:solidFill>
                <a:latin typeface="Open Sans"/>
                <a:ea typeface="Open Sans"/>
                <a:cs typeface="Open Sans"/>
                <a:sym typeface="Open Sans"/>
              </a:rPr>
              <a:t>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sp>
        <p:nvSpPr>
          <p:cNvPr id="1218" name="Google Shape;1218;p75"/>
          <p:cNvSpPr txBox="1"/>
          <p:nvPr/>
        </p:nvSpPr>
        <p:spPr>
          <a:xfrm>
            <a:off x="1524136" y="5704913"/>
            <a:ext cx="320024" cy="307777"/>
          </a:xfrm>
          <a:prstGeom prst="rect">
            <a:avLst/>
          </a:prstGeom>
          <a:blipFill rotWithShape="1">
            <a:blip r:embed="rId8">
              <a:alphaModFix/>
            </a:blip>
            <a:stretch>
              <a:fillRect l="-26408" r="-7541" b="-3399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1219" name="Google Shape;1219;p75"/>
          <p:cNvSpPr txBox="1"/>
          <p:nvPr/>
        </p:nvSpPr>
        <p:spPr>
          <a:xfrm>
            <a:off x="673073" y="5239094"/>
            <a:ext cx="7405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(0, </a:t>
            </a:r>
            <a:r>
              <a:rPr lang="en-US" sz="2000" b="0" i="1" u="none" strike="noStrike" cap="none">
                <a:solidFill>
                  <a:schemeClr val="dk1"/>
                </a:solidFill>
                <a:latin typeface="Open Sans"/>
                <a:ea typeface="Open Sans"/>
                <a:cs typeface="Open Sans"/>
                <a:sym typeface="Open Sans"/>
              </a:rPr>
              <a:t>y</a:t>
            </a:r>
            <a:r>
              <a:rPr lang="en-US" sz="2000" b="0" i="0"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cxnSp>
        <p:nvCxnSpPr>
          <p:cNvPr id="1220" name="Google Shape;1220;p75"/>
          <p:cNvCxnSpPr/>
          <p:nvPr/>
        </p:nvCxnSpPr>
        <p:spPr>
          <a:xfrm flipH="1">
            <a:off x="1865541" y="5423434"/>
            <a:ext cx="1" cy="861004"/>
          </a:xfrm>
          <a:prstGeom prst="straightConnector1">
            <a:avLst/>
          </a:prstGeom>
          <a:noFill/>
          <a:ln w="9525" cap="flat" cmpd="sng">
            <a:solidFill>
              <a:schemeClr val="accent2"/>
            </a:solidFill>
            <a:prstDash val="solid"/>
            <a:miter lim="800000"/>
            <a:headEnd type="triangle" w="med" len="med"/>
            <a:tailEnd type="triangle" w="med" len="med"/>
          </a:ln>
        </p:spPr>
      </p:cxnSp>
      <p:cxnSp>
        <p:nvCxnSpPr>
          <p:cNvPr id="1221" name="Google Shape;1221;p75"/>
          <p:cNvCxnSpPr/>
          <p:nvPr/>
        </p:nvCxnSpPr>
        <p:spPr>
          <a:xfrm>
            <a:off x="1392807" y="5437215"/>
            <a:ext cx="640406" cy="0"/>
          </a:xfrm>
          <a:prstGeom prst="straightConnector1">
            <a:avLst/>
          </a:prstGeom>
          <a:noFill/>
          <a:ln w="9525" cap="flat" cmpd="sng">
            <a:solidFill>
              <a:schemeClr val="accent2"/>
            </a:solidFill>
            <a:prstDash val="dash"/>
            <a:miter lim="800000"/>
            <a:headEnd type="none" w="sm" len="sm"/>
            <a:tailEnd type="none" w="sm" len="sm"/>
          </a:ln>
        </p:spPr>
      </p:cxnSp>
      <p:cxnSp>
        <p:nvCxnSpPr>
          <p:cNvPr id="1222" name="Google Shape;1222;p75"/>
          <p:cNvCxnSpPr/>
          <p:nvPr/>
        </p:nvCxnSpPr>
        <p:spPr>
          <a:xfrm>
            <a:off x="1371288" y="6284438"/>
            <a:ext cx="640406" cy="0"/>
          </a:xfrm>
          <a:prstGeom prst="straightConnector1">
            <a:avLst/>
          </a:prstGeom>
          <a:noFill/>
          <a:ln w="9525" cap="flat" cmpd="sng">
            <a:solidFill>
              <a:schemeClr val="accent2"/>
            </a:solidFill>
            <a:prstDash val="dash"/>
            <a:miter lim="800000"/>
            <a:headEnd type="none" w="sm" len="sm"/>
            <a:tailEnd type="none" w="sm" len="sm"/>
          </a:ln>
        </p:spPr>
      </p:cxnSp>
      <p:sp>
        <p:nvSpPr>
          <p:cNvPr id="1223" name="Google Shape;1223;p75"/>
          <p:cNvSpPr/>
          <p:nvPr/>
        </p:nvSpPr>
        <p:spPr>
          <a:xfrm>
            <a:off x="1968932" y="5354087"/>
            <a:ext cx="170125" cy="17012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cxnSp>
        <p:nvCxnSpPr>
          <p:cNvPr id="1224" name="Google Shape;1224;p75"/>
          <p:cNvCxnSpPr/>
          <p:nvPr/>
        </p:nvCxnSpPr>
        <p:spPr>
          <a:xfrm flipH="1">
            <a:off x="4500719" y="3406592"/>
            <a:ext cx="3793" cy="390808"/>
          </a:xfrm>
          <a:prstGeom prst="straightConnector1">
            <a:avLst/>
          </a:prstGeom>
          <a:noFill/>
          <a:ln w="9525" cap="flat" cmpd="sng">
            <a:solidFill>
              <a:schemeClr val="accent2"/>
            </a:solidFill>
            <a:prstDash val="solid"/>
            <a:miter lim="800000"/>
            <a:headEnd type="triangle" w="med" len="med"/>
            <a:tailEnd type="triangle" w="med" len="med"/>
          </a:ln>
        </p:spPr>
      </p:cxnSp>
      <p:sp>
        <p:nvSpPr>
          <p:cNvPr id="1225" name="Google Shape;1225;p75"/>
          <p:cNvSpPr txBox="1"/>
          <p:nvPr/>
        </p:nvSpPr>
        <p:spPr>
          <a:xfrm>
            <a:off x="2707170" y="3429246"/>
            <a:ext cx="815059" cy="4145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SSE</a:t>
            </a:r>
            <a:endParaRPr sz="1400" b="0" i="0" u="none" strike="noStrike" cap="none">
              <a:solidFill>
                <a:srgbClr val="000000"/>
              </a:solidFill>
              <a:latin typeface="Arial"/>
              <a:ea typeface="Arial"/>
              <a:cs typeface="Arial"/>
              <a:sym typeface="Arial"/>
            </a:endParaRPr>
          </a:p>
        </p:txBody>
      </p:sp>
      <p:cxnSp>
        <p:nvCxnSpPr>
          <p:cNvPr id="1226" name="Google Shape;1226;p75"/>
          <p:cNvCxnSpPr>
            <a:stCxn id="1225" idx="3"/>
          </p:cNvCxnSpPr>
          <p:nvPr/>
        </p:nvCxnSpPr>
        <p:spPr>
          <a:xfrm>
            <a:off x="3522229" y="3636528"/>
            <a:ext cx="918300" cy="0"/>
          </a:xfrm>
          <a:prstGeom prst="straightConnector1">
            <a:avLst/>
          </a:prstGeom>
          <a:noFill/>
          <a:ln w="9525" cap="flat" cmpd="sng">
            <a:solidFill>
              <a:schemeClr val="accent2"/>
            </a:solidFill>
            <a:prstDash val="solid"/>
            <a:miter lim="800000"/>
            <a:headEnd type="none" w="sm" len="sm"/>
            <a:tailEnd type="triangle" w="med" len="med"/>
          </a:ln>
        </p:spPr>
      </p:cxnSp>
      <p:cxnSp>
        <p:nvCxnSpPr>
          <p:cNvPr id="1227" name="Google Shape;1227;p75"/>
          <p:cNvCxnSpPr/>
          <p:nvPr/>
        </p:nvCxnSpPr>
        <p:spPr>
          <a:xfrm>
            <a:off x="4504513" y="3864861"/>
            <a:ext cx="506" cy="811128"/>
          </a:xfrm>
          <a:prstGeom prst="straightConnector1">
            <a:avLst/>
          </a:prstGeom>
          <a:noFill/>
          <a:ln w="9525" cap="flat" cmpd="sng">
            <a:solidFill>
              <a:schemeClr val="accent2"/>
            </a:solidFill>
            <a:prstDash val="solid"/>
            <a:miter lim="800000"/>
            <a:headEnd type="triangle" w="med" len="med"/>
            <a:tailEnd type="triangle" w="med" len="med"/>
          </a:ln>
        </p:spPr>
      </p:cxnSp>
      <p:cxnSp>
        <p:nvCxnSpPr>
          <p:cNvPr id="1228" name="Google Shape;1228;p75"/>
          <p:cNvCxnSpPr/>
          <p:nvPr/>
        </p:nvCxnSpPr>
        <p:spPr>
          <a:xfrm rot="10800000">
            <a:off x="4593836" y="4255669"/>
            <a:ext cx="918240" cy="0"/>
          </a:xfrm>
          <a:prstGeom prst="straightConnector1">
            <a:avLst/>
          </a:prstGeom>
          <a:noFill/>
          <a:ln w="9525" cap="flat" cmpd="sng">
            <a:solidFill>
              <a:schemeClr val="accent2"/>
            </a:solidFill>
            <a:prstDash val="solid"/>
            <a:miter lim="800000"/>
            <a:headEnd type="none" w="sm" len="sm"/>
            <a:tailEnd type="triangle" w="med" len="med"/>
          </a:ln>
        </p:spPr>
      </p:cxnSp>
      <p:sp>
        <p:nvSpPr>
          <p:cNvPr id="1229" name="Google Shape;1229;p75"/>
          <p:cNvSpPr txBox="1"/>
          <p:nvPr/>
        </p:nvSpPr>
        <p:spPr>
          <a:xfrm>
            <a:off x="5580314" y="4071355"/>
            <a:ext cx="815059" cy="4145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SSR</a:t>
            </a:r>
            <a:endParaRPr sz="1400" b="0" i="0" u="none" strike="noStrike" cap="none">
              <a:solidFill>
                <a:srgbClr val="000000"/>
              </a:solidFill>
              <a:latin typeface="Arial"/>
              <a:ea typeface="Arial"/>
              <a:cs typeface="Arial"/>
              <a:sym typeface="Arial"/>
            </a:endParaRPr>
          </a:p>
        </p:txBody>
      </p:sp>
      <p:pic>
        <p:nvPicPr>
          <p:cNvPr id="1230" name="Google Shape;1230;p75"/>
          <p:cNvPicPr preferRelativeResize="0"/>
          <p:nvPr/>
        </p:nvPicPr>
        <p:blipFill rotWithShape="1">
          <a:blip r:embed="rId9">
            <a:alphaModFix/>
          </a:blip>
          <a:srcRect/>
          <a:stretch/>
        </p:blipFill>
        <p:spPr>
          <a:xfrm>
            <a:off x="1328676" y="506872"/>
            <a:ext cx="13567387" cy="6241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7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Models: Linear Regression</a:t>
            </a:r>
            <a:endParaRPr/>
          </a:p>
        </p:txBody>
      </p:sp>
      <p:sp>
        <p:nvSpPr>
          <p:cNvPr id="1237" name="Google Shape;1237;p76"/>
          <p:cNvSpPr txBox="1">
            <a:spLocks noGrp="1"/>
          </p:cNvSpPr>
          <p:nvPr>
            <p:ph type="body" idx="4294967295"/>
          </p:nvPr>
        </p:nvSpPr>
        <p:spPr>
          <a:xfrm>
            <a:off x="2576467" y="1342890"/>
            <a:ext cx="11103067" cy="693941"/>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Let us see how linear regression works in Scikit-Learn.</a:t>
            </a:r>
            <a:endParaRPr sz="2200">
              <a:latin typeface="Open Sans"/>
              <a:ea typeface="Open Sans"/>
              <a:cs typeface="Open Sans"/>
              <a:sym typeface="Open Sans"/>
            </a:endParaRPr>
          </a:p>
        </p:txBody>
      </p:sp>
      <p:grpSp>
        <p:nvGrpSpPr>
          <p:cNvPr id="1238" name="Google Shape;1238;p76"/>
          <p:cNvGrpSpPr/>
          <p:nvPr/>
        </p:nvGrpSpPr>
        <p:grpSpPr>
          <a:xfrm>
            <a:off x="1193454" y="4584647"/>
            <a:ext cx="13869093" cy="1188295"/>
            <a:chOff x="1193454" y="4584647"/>
            <a:chExt cx="13869093" cy="1188295"/>
          </a:xfrm>
        </p:grpSpPr>
        <p:sp>
          <p:nvSpPr>
            <p:cNvPr id="1239" name="Google Shape;1239;p76"/>
            <p:cNvSpPr/>
            <p:nvPr/>
          </p:nvSpPr>
          <p:spPr>
            <a:xfrm>
              <a:off x="1193454" y="4584647"/>
              <a:ext cx="13869093" cy="1188295"/>
            </a:xfrm>
            <a:prstGeom prst="roundRect">
              <a:avLst>
                <a:gd name="adj" fmla="val 11248"/>
              </a:avLst>
            </a:prstGeom>
            <a:solidFill>
              <a:srgbClr val="E8EEF8"/>
            </a:solidFill>
            <a:ln w="19050" cap="flat" cmpd="sng">
              <a:solidFill>
                <a:srgbClr val="B3C6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240" name="Google Shape;1240;p76"/>
            <p:cNvSpPr txBox="1"/>
            <p:nvPr/>
          </p:nvSpPr>
          <p:spPr>
            <a:xfrm>
              <a:off x="1206755" y="4914900"/>
              <a:ext cx="13818817"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sklearn.linear_model.LinearRegression(fit_intercept=True, normalize=False, copy_X=True, n_jobs=1)</a:t>
              </a:r>
              <a:endParaRPr sz="1400" b="0" i="0" u="none" strike="noStrike" cap="none">
                <a:solidFill>
                  <a:srgbClr val="000000"/>
                </a:solidFill>
                <a:latin typeface="Arial"/>
                <a:ea typeface="Arial"/>
                <a:cs typeface="Arial"/>
                <a:sym typeface="Arial"/>
              </a:endParaRPr>
            </a:p>
          </p:txBody>
        </p:sp>
      </p:grpSp>
      <p:grpSp>
        <p:nvGrpSpPr>
          <p:cNvPr id="1241" name="Google Shape;1241;p76"/>
          <p:cNvGrpSpPr/>
          <p:nvPr/>
        </p:nvGrpSpPr>
        <p:grpSpPr>
          <a:xfrm>
            <a:off x="1437443" y="3799393"/>
            <a:ext cx="2339162" cy="1115507"/>
            <a:chOff x="687166" y="3799393"/>
            <a:chExt cx="2339162" cy="1115507"/>
          </a:xfrm>
        </p:grpSpPr>
        <p:sp>
          <p:nvSpPr>
            <p:cNvPr id="1242" name="Google Shape;1242;p76"/>
            <p:cNvSpPr txBox="1"/>
            <p:nvPr/>
          </p:nvSpPr>
          <p:spPr>
            <a:xfrm>
              <a:off x="687166" y="3799393"/>
              <a:ext cx="233916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Class</a:t>
              </a:r>
              <a:endParaRPr sz="1400" b="0" i="0" u="none" strike="noStrike" cap="none">
                <a:solidFill>
                  <a:srgbClr val="000000"/>
                </a:solidFill>
                <a:latin typeface="Arial"/>
                <a:ea typeface="Arial"/>
                <a:cs typeface="Arial"/>
                <a:sym typeface="Arial"/>
              </a:endParaRPr>
            </a:p>
          </p:txBody>
        </p:sp>
        <p:cxnSp>
          <p:nvCxnSpPr>
            <p:cNvPr id="1243" name="Google Shape;1243;p76"/>
            <p:cNvCxnSpPr/>
            <p:nvPr/>
          </p:nvCxnSpPr>
          <p:spPr>
            <a:xfrm>
              <a:off x="1854926" y="4191887"/>
              <a:ext cx="0" cy="723013"/>
            </a:xfrm>
            <a:prstGeom prst="straightConnector1">
              <a:avLst/>
            </a:prstGeom>
            <a:noFill/>
            <a:ln w="25400" cap="flat" cmpd="sng">
              <a:solidFill>
                <a:schemeClr val="accent2"/>
              </a:solidFill>
              <a:prstDash val="solid"/>
              <a:miter lim="800000"/>
              <a:headEnd type="none" w="sm" len="sm"/>
              <a:tailEnd type="oval" w="med" len="med"/>
            </a:ln>
          </p:spPr>
        </p:cxnSp>
      </p:grpSp>
      <p:grpSp>
        <p:nvGrpSpPr>
          <p:cNvPr id="1244" name="Google Shape;1244;p76"/>
          <p:cNvGrpSpPr/>
          <p:nvPr/>
        </p:nvGrpSpPr>
        <p:grpSpPr>
          <a:xfrm>
            <a:off x="6411729" y="3475106"/>
            <a:ext cx="3087871" cy="1439794"/>
            <a:chOff x="5380103" y="3475106"/>
            <a:chExt cx="3087871" cy="1439794"/>
          </a:xfrm>
        </p:grpSpPr>
        <p:sp>
          <p:nvSpPr>
            <p:cNvPr id="1245" name="Google Shape;1245;p76"/>
            <p:cNvSpPr txBox="1"/>
            <p:nvPr/>
          </p:nvSpPr>
          <p:spPr>
            <a:xfrm>
              <a:off x="5380103" y="3475106"/>
              <a:ext cx="3087871"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Calculates the intercept for this model</a:t>
              </a:r>
              <a:endParaRPr sz="1400" b="0" i="0" u="none" strike="noStrike" cap="none">
                <a:solidFill>
                  <a:srgbClr val="000000"/>
                </a:solidFill>
                <a:latin typeface="Arial"/>
                <a:ea typeface="Arial"/>
                <a:cs typeface="Arial"/>
                <a:sym typeface="Arial"/>
              </a:endParaRPr>
            </a:p>
          </p:txBody>
        </p:sp>
        <p:cxnSp>
          <p:nvCxnSpPr>
            <p:cNvPr id="1246" name="Google Shape;1246;p76"/>
            <p:cNvCxnSpPr/>
            <p:nvPr/>
          </p:nvCxnSpPr>
          <p:spPr>
            <a:xfrm>
              <a:off x="6923313" y="4199503"/>
              <a:ext cx="1" cy="715397"/>
            </a:xfrm>
            <a:prstGeom prst="straightConnector1">
              <a:avLst/>
            </a:prstGeom>
            <a:noFill/>
            <a:ln w="25400" cap="flat" cmpd="sng">
              <a:solidFill>
                <a:schemeClr val="accent2"/>
              </a:solidFill>
              <a:prstDash val="solid"/>
              <a:miter lim="800000"/>
              <a:headEnd type="none" w="sm" len="sm"/>
              <a:tailEnd type="oval" w="med" len="med"/>
            </a:ln>
          </p:spPr>
        </p:cxnSp>
      </p:grpSp>
      <p:grpSp>
        <p:nvGrpSpPr>
          <p:cNvPr id="1247" name="Google Shape;1247;p76"/>
          <p:cNvGrpSpPr/>
          <p:nvPr/>
        </p:nvGrpSpPr>
        <p:grpSpPr>
          <a:xfrm>
            <a:off x="10741697" y="2087691"/>
            <a:ext cx="4667806" cy="2835107"/>
            <a:chOff x="9241147" y="2087691"/>
            <a:chExt cx="4667806" cy="2835107"/>
          </a:xfrm>
        </p:grpSpPr>
        <p:sp>
          <p:nvSpPr>
            <p:cNvPr id="1248" name="Google Shape;1248;p76"/>
            <p:cNvSpPr txBox="1"/>
            <p:nvPr/>
          </p:nvSpPr>
          <p:spPr>
            <a:xfrm>
              <a:off x="10214043" y="2087691"/>
              <a:ext cx="3694910" cy="9983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Normalizes the regression variable before performing the regression operation</a:t>
              </a:r>
              <a:endParaRPr sz="1400" b="0" i="0" u="none" strike="noStrike" cap="none">
                <a:solidFill>
                  <a:srgbClr val="000000"/>
                </a:solidFill>
                <a:latin typeface="Arial"/>
                <a:ea typeface="Arial"/>
                <a:cs typeface="Arial"/>
                <a:sym typeface="Arial"/>
              </a:endParaRPr>
            </a:p>
          </p:txBody>
        </p:sp>
        <p:cxnSp>
          <p:nvCxnSpPr>
            <p:cNvPr id="1249" name="Google Shape;1249;p76"/>
            <p:cNvCxnSpPr/>
            <p:nvPr/>
          </p:nvCxnSpPr>
          <p:spPr>
            <a:xfrm rot="-5400000">
              <a:off x="9739910" y="2595234"/>
              <a:ext cx="1828800" cy="2826327"/>
            </a:xfrm>
            <a:prstGeom prst="bentConnector3">
              <a:avLst>
                <a:gd name="adj1" fmla="val 32857"/>
              </a:avLst>
            </a:prstGeom>
            <a:noFill/>
            <a:ln w="25400" cap="flat" cmpd="sng">
              <a:solidFill>
                <a:schemeClr val="accent2"/>
              </a:solidFill>
              <a:prstDash val="solid"/>
              <a:miter lim="800000"/>
              <a:headEnd type="oval" w="med" len="med"/>
              <a:tailEnd type="none" w="sm" len="sm"/>
            </a:ln>
          </p:spPr>
        </p:cxnSp>
      </p:grpSp>
      <p:grpSp>
        <p:nvGrpSpPr>
          <p:cNvPr id="1250" name="Google Shape;1250;p76"/>
          <p:cNvGrpSpPr/>
          <p:nvPr/>
        </p:nvGrpSpPr>
        <p:grpSpPr>
          <a:xfrm>
            <a:off x="9211398" y="5385436"/>
            <a:ext cx="3213519" cy="2207777"/>
            <a:chOff x="7640503" y="5315098"/>
            <a:chExt cx="3213519" cy="2207777"/>
          </a:xfrm>
        </p:grpSpPr>
        <p:sp>
          <p:nvSpPr>
            <p:cNvPr id="1251" name="Google Shape;1251;p76"/>
            <p:cNvSpPr txBox="1"/>
            <p:nvPr/>
          </p:nvSpPr>
          <p:spPr>
            <a:xfrm>
              <a:off x="7640503" y="6814988"/>
              <a:ext cx="2638809"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Copies the regression variable</a:t>
              </a:r>
              <a:endParaRPr sz="1400" b="0" i="0" u="none" strike="noStrike" cap="none">
                <a:solidFill>
                  <a:srgbClr val="000000"/>
                </a:solidFill>
                <a:latin typeface="Arial"/>
                <a:ea typeface="Arial"/>
                <a:cs typeface="Arial"/>
                <a:sym typeface="Arial"/>
              </a:endParaRPr>
            </a:p>
          </p:txBody>
        </p:sp>
        <p:cxnSp>
          <p:nvCxnSpPr>
            <p:cNvPr id="1252" name="Google Shape;1252;p76"/>
            <p:cNvCxnSpPr/>
            <p:nvPr/>
          </p:nvCxnSpPr>
          <p:spPr>
            <a:xfrm rot="5400000">
              <a:off x="9149624" y="5099255"/>
              <a:ext cx="1488555" cy="1920240"/>
            </a:xfrm>
            <a:prstGeom prst="bentConnector3">
              <a:avLst>
                <a:gd name="adj1" fmla="val 40550"/>
              </a:avLst>
            </a:prstGeom>
            <a:noFill/>
            <a:ln w="25400" cap="flat" cmpd="sng">
              <a:solidFill>
                <a:schemeClr val="accent2"/>
              </a:solidFill>
              <a:prstDash val="solid"/>
              <a:miter lim="800000"/>
              <a:headEnd type="oval" w="med" len="med"/>
              <a:tailEnd type="none" w="sm" len="sm"/>
            </a:ln>
          </p:spPr>
        </p:cxnSp>
      </p:grpSp>
      <p:grpSp>
        <p:nvGrpSpPr>
          <p:cNvPr id="1253" name="Google Shape;1253;p76"/>
          <p:cNvGrpSpPr/>
          <p:nvPr/>
        </p:nvGrpSpPr>
        <p:grpSpPr>
          <a:xfrm>
            <a:off x="12509234" y="5397771"/>
            <a:ext cx="2902690" cy="2225810"/>
            <a:chOff x="12509234" y="5397771"/>
            <a:chExt cx="2902690" cy="2225810"/>
          </a:xfrm>
        </p:grpSpPr>
        <p:sp>
          <p:nvSpPr>
            <p:cNvPr id="1254" name="Google Shape;1254;p76"/>
            <p:cNvSpPr txBox="1"/>
            <p:nvPr/>
          </p:nvSpPr>
          <p:spPr>
            <a:xfrm>
              <a:off x="12509234" y="6915695"/>
              <a:ext cx="2902690"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Number of jobs to use for the computation</a:t>
              </a:r>
              <a:endParaRPr sz="1400" b="0" i="0" u="none" strike="noStrike" cap="none">
                <a:solidFill>
                  <a:srgbClr val="000000"/>
                </a:solidFill>
                <a:latin typeface="Arial"/>
                <a:ea typeface="Arial"/>
                <a:cs typeface="Arial"/>
                <a:sym typeface="Arial"/>
              </a:endParaRPr>
            </a:p>
          </p:txBody>
        </p:sp>
        <p:cxnSp>
          <p:nvCxnSpPr>
            <p:cNvPr id="1255" name="Google Shape;1255;p76"/>
            <p:cNvCxnSpPr/>
            <p:nvPr/>
          </p:nvCxnSpPr>
          <p:spPr>
            <a:xfrm>
              <a:off x="13921991" y="5397771"/>
              <a:ext cx="1" cy="1394106"/>
            </a:xfrm>
            <a:prstGeom prst="straightConnector1">
              <a:avLst/>
            </a:prstGeom>
            <a:noFill/>
            <a:ln w="25400" cap="flat" cmpd="sng">
              <a:solidFill>
                <a:schemeClr val="accent2"/>
              </a:solidFill>
              <a:prstDash val="solid"/>
              <a:miter lim="800000"/>
              <a:headEnd type="oval" w="med" len="med"/>
              <a:tailEnd type="none" w="sm" len="sm"/>
            </a:ln>
          </p:spPr>
        </p:cxnSp>
      </p:grpSp>
      <p:pic>
        <p:nvPicPr>
          <p:cNvPr id="1256" name="Google Shape;1256;p76"/>
          <p:cNvPicPr preferRelativeResize="0"/>
          <p:nvPr/>
        </p:nvPicPr>
        <p:blipFill rotWithShape="1">
          <a:blip r:embed="rId3">
            <a:alphaModFix/>
          </a:blip>
          <a:srcRect/>
          <a:stretch/>
        </p:blipFill>
        <p:spPr>
          <a:xfrm>
            <a:off x="1328676" y="486994"/>
            <a:ext cx="13567387" cy="6241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38"/>
                                        </p:tgtEl>
                                        <p:attrNameLst>
                                          <p:attrName>style.visibility</p:attrName>
                                        </p:attrNameLst>
                                      </p:cBhvr>
                                      <p:to>
                                        <p:strVal val="visible"/>
                                      </p:to>
                                    </p:set>
                                    <p:animEffect transition="in" filter="fade">
                                      <p:cBhvr>
                                        <p:cTn id="7" dur="500"/>
                                        <p:tgtEl>
                                          <p:spTgt spid="1238"/>
                                        </p:tgtEl>
                                      </p:cBhvr>
                                    </p:animEffect>
                                  </p:childTnLst>
                                </p:cTn>
                              </p:par>
                              <p:par>
                                <p:cTn id="8" presetID="10" presetClass="entr" presetSubtype="0" fill="hold" nodeType="withEffect">
                                  <p:stCondLst>
                                    <p:cond delay="6200"/>
                                  </p:stCondLst>
                                  <p:childTnLst>
                                    <p:set>
                                      <p:cBhvr>
                                        <p:cTn id="9" dur="1" fill="hold">
                                          <p:stCondLst>
                                            <p:cond delay="0"/>
                                          </p:stCondLst>
                                        </p:cTn>
                                        <p:tgtEl>
                                          <p:spTgt spid="1241"/>
                                        </p:tgtEl>
                                        <p:attrNameLst>
                                          <p:attrName>style.visibility</p:attrName>
                                        </p:attrNameLst>
                                      </p:cBhvr>
                                      <p:to>
                                        <p:strVal val="visible"/>
                                      </p:to>
                                    </p:set>
                                    <p:animEffect transition="in" filter="fade">
                                      <p:cBhvr>
                                        <p:cTn id="10" dur="500"/>
                                        <p:tgtEl>
                                          <p:spTgt spid="1241"/>
                                        </p:tgtEl>
                                      </p:cBhvr>
                                    </p:animEffect>
                                  </p:childTnLst>
                                </p:cTn>
                              </p:par>
                              <p:par>
                                <p:cTn id="11" presetID="10" presetClass="entr" presetSubtype="0" fill="hold" nodeType="withEffect">
                                  <p:stCondLst>
                                    <p:cond delay="15000"/>
                                  </p:stCondLst>
                                  <p:childTnLst>
                                    <p:set>
                                      <p:cBhvr>
                                        <p:cTn id="12" dur="1" fill="hold">
                                          <p:stCondLst>
                                            <p:cond delay="0"/>
                                          </p:stCondLst>
                                        </p:cTn>
                                        <p:tgtEl>
                                          <p:spTgt spid="1244"/>
                                        </p:tgtEl>
                                        <p:attrNameLst>
                                          <p:attrName>style.visibility</p:attrName>
                                        </p:attrNameLst>
                                      </p:cBhvr>
                                      <p:to>
                                        <p:strVal val="visible"/>
                                      </p:to>
                                    </p:set>
                                    <p:animEffect transition="in" filter="fade">
                                      <p:cBhvr>
                                        <p:cTn id="13" dur="500"/>
                                        <p:tgtEl>
                                          <p:spTgt spid="1244"/>
                                        </p:tgtEl>
                                      </p:cBhvr>
                                    </p:animEffect>
                                  </p:childTnLst>
                                </p:cTn>
                              </p:par>
                              <p:par>
                                <p:cTn id="14" presetID="10" presetClass="entr" presetSubtype="0" fill="hold" nodeType="withEffect">
                                  <p:stCondLst>
                                    <p:cond delay="18500"/>
                                  </p:stCondLst>
                                  <p:childTnLst>
                                    <p:set>
                                      <p:cBhvr>
                                        <p:cTn id="15" dur="1" fill="hold">
                                          <p:stCondLst>
                                            <p:cond delay="0"/>
                                          </p:stCondLst>
                                        </p:cTn>
                                        <p:tgtEl>
                                          <p:spTgt spid="1247"/>
                                        </p:tgtEl>
                                        <p:attrNameLst>
                                          <p:attrName>style.visibility</p:attrName>
                                        </p:attrNameLst>
                                      </p:cBhvr>
                                      <p:to>
                                        <p:strVal val="visible"/>
                                      </p:to>
                                    </p:set>
                                    <p:animEffect transition="in" filter="fade">
                                      <p:cBhvr>
                                        <p:cTn id="16" dur="500"/>
                                        <p:tgtEl>
                                          <p:spTgt spid="1247"/>
                                        </p:tgtEl>
                                      </p:cBhvr>
                                    </p:animEffect>
                                  </p:childTnLst>
                                </p:cTn>
                              </p:par>
                              <p:par>
                                <p:cTn id="17" presetID="10" presetClass="entr" presetSubtype="0" fill="hold" nodeType="withEffect">
                                  <p:stCondLst>
                                    <p:cond delay="26500"/>
                                  </p:stCondLst>
                                  <p:childTnLst>
                                    <p:set>
                                      <p:cBhvr>
                                        <p:cTn id="18" dur="1" fill="hold">
                                          <p:stCondLst>
                                            <p:cond delay="0"/>
                                          </p:stCondLst>
                                        </p:cTn>
                                        <p:tgtEl>
                                          <p:spTgt spid="1250"/>
                                        </p:tgtEl>
                                        <p:attrNameLst>
                                          <p:attrName>style.visibility</p:attrName>
                                        </p:attrNameLst>
                                      </p:cBhvr>
                                      <p:to>
                                        <p:strVal val="visible"/>
                                      </p:to>
                                    </p:set>
                                    <p:animEffect transition="in" filter="fade">
                                      <p:cBhvr>
                                        <p:cTn id="19" dur="500"/>
                                        <p:tgtEl>
                                          <p:spTgt spid="1250"/>
                                        </p:tgtEl>
                                      </p:cBhvr>
                                    </p:animEffect>
                                  </p:childTnLst>
                                </p:cTn>
                              </p:par>
                              <p:par>
                                <p:cTn id="20" presetID="10" presetClass="entr" presetSubtype="0" fill="hold" nodeType="withEffect">
                                  <p:stCondLst>
                                    <p:cond delay="35000"/>
                                  </p:stCondLst>
                                  <p:childTnLst>
                                    <p:set>
                                      <p:cBhvr>
                                        <p:cTn id="21" dur="1" fill="hold">
                                          <p:stCondLst>
                                            <p:cond delay="0"/>
                                          </p:stCondLst>
                                        </p:cTn>
                                        <p:tgtEl>
                                          <p:spTgt spid="1253"/>
                                        </p:tgtEl>
                                        <p:attrNameLst>
                                          <p:attrName>style.visibility</p:attrName>
                                        </p:attrNameLst>
                                      </p:cBhvr>
                                      <p:to>
                                        <p:strVal val="visible"/>
                                      </p:to>
                                    </p:set>
                                    <p:animEffect transition="in" filter="fade">
                                      <p:cBhvr>
                                        <p:cTn id="22" dur="500"/>
                                        <p:tgtEl>
                                          <p:spTgt spid="1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0"/>
          <p:cNvSpPr txBox="1">
            <a:spLocks noGrp="1"/>
          </p:cNvSpPr>
          <p:nvPr>
            <p:ph type="body" idx="1"/>
          </p:nvPr>
        </p:nvSpPr>
        <p:spPr>
          <a:xfrm>
            <a:off x="1155780" y="2571568"/>
            <a:ext cx="8099408" cy="5862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a:solidFill>
                  <a:schemeClr val="dk1"/>
                </a:solidFill>
                <a:latin typeface="Open Sans"/>
                <a:ea typeface="Open Sans"/>
                <a:cs typeface="Open Sans"/>
                <a:sym typeface="Open Sans"/>
              </a:rPr>
              <a:t>Define machine learning</a:t>
            </a:r>
            <a:endParaRPr/>
          </a:p>
        </p:txBody>
      </p:sp>
      <p:sp>
        <p:nvSpPr>
          <p:cNvPr id="447" name="Google Shape;447;p50"/>
          <p:cNvSpPr txBox="1">
            <a:spLocks noGrp="1"/>
          </p:cNvSpPr>
          <p:nvPr>
            <p:ph type="body" idx="2"/>
          </p:nvPr>
        </p:nvSpPr>
        <p:spPr>
          <a:xfrm>
            <a:off x="1155780" y="3764265"/>
            <a:ext cx="8099408" cy="5862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a:solidFill>
                  <a:schemeClr val="dk1"/>
                </a:solidFill>
                <a:latin typeface="Open Sans"/>
                <a:ea typeface="Open Sans"/>
                <a:cs typeface="Open Sans"/>
                <a:sym typeface="Open Sans"/>
              </a:rPr>
              <a:t>Explain the machine learning approach</a:t>
            </a:r>
            <a:endParaRPr/>
          </a:p>
        </p:txBody>
      </p:sp>
      <p:sp>
        <p:nvSpPr>
          <p:cNvPr id="448" name="Google Shape;448;p50"/>
          <p:cNvSpPr txBox="1">
            <a:spLocks noGrp="1"/>
          </p:cNvSpPr>
          <p:nvPr>
            <p:ph type="body" idx="3"/>
          </p:nvPr>
        </p:nvSpPr>
        <p:spPr>
          <a:xfrm>
            <a:off x="1179843" y="4981025"/>
            <a:ext cx="8099408" cy="5862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a:solidFill>
                  <a:schemeClr val="dk1"/>
                </a:solidFill>
                <a:latin typeface="Open Sans"/>
                <a:ea typeface="Open Sans"/>
                <a:cs typeface="Open Sans"/>
                <a:sym typeface="Open Sans"/>
              </a:rPr>
              <a:t>List relevant terminologies that help you understand a dataset</a:t>
            </a:r>
            <a:endParaRPr/>
          </a:p>
        </p:txBody>
      </p:sp>
      <p:sp>
        <p:nvSpPr>
          <p:cNvPr id="449" name="Google Shape;449;p50"/>
          <p:cNvSpPr txBox="1">
            <a:spLocks noGrp="1"/>
          </p:cNvSpPr>
          <p:nvPr>
            <p:ph type="body" idx="5"/>
          </p:nvPr>
        </p:nvSpPr>
        <p:spPr>
          <a:xfrm>
            <a:off x="1107654" y="486609"/>
            <a:ext cx="8099408" cy="586248"/>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80000"/>
              </a:lnSpc>
              <a:spcBef>
                <a:spcPts val="1000"/>
              </a:spcBef>
              <a:spcAft>
                <a:spcPts val="0"/>
              </a:spcAft>
              <a:buClr>
                <a:srgbClr val="3F3F3F"/>
              </a:buClr>
              <a:buSzPts val="2200"/>
              <a:buFont typeface="Arial"/>
              <a:buNone/>
            </a:pPr>
            <a:r>
              <a:rPr lang="en-US" sz="2960">
                <a:latin typeface="Open Sans ExtraBold"/>
                <a:ea typeface="Open Sans ExtraBold"/>
                <a:cs typeface="Open Sans ExtraBold"/>
                <a:sym typeface="Open Sans ExtraBold"/>
              </a:rPr>
              <a:t>Learning Objectives</a:t>
            </a:r>
            <a:endParaRPr/>
          </a:p>
        </p:txBody>
      </p:sp>
      <p:sp>
        <p:nvSpPr>
          <p:cNvPr id="450" name="Google Shape;450;p50"/>
          <p:cNvSpPr txBox="1"/>
          <p:nvPr/>
        </p:nvSpPr>
        <p:spPr>
          <a:xfrm>
            <a:off x="1107652" y="1713168"/>
            <a:ext cx="8946989" cy="5862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chemeClr val="dk1"/>
                </a:solidFill>
                <a:latin typeface="Open Sans"/>
                <a:ea typeface="Open Sans"/>
                <a:cs typeface="Open Sans"/>
                <a:sym typeface="Open Sans"/>
              </a:rPr>
              <a:t>By the end of this lesson, you will be able to:</a:t>
            </a:r>
            <a:endParaRPr sz="1400" b="0" i="0" u="none" strike="noStrike" cap="none">
              <a:solidFill>
                <a:schemeClr val="dk1"/>
              </a:solidFill>
              <a:latin typeface="Arial"/>
              <a:ea typeface="Arial"/>
              <a:cs typeface="Arial"/>
              <a:sym typeface="Arial"/>
            </a:endParaRPr>
          </a:p>
        </p:txBody>
      </p:sp>
      <p:pic>
        <p:nvPicPr>
          <p:cNvPr id="451" name="Google Shape;451;p50"/>
          <p:cNvPicPr preferRelativeResize="0"/>
          <p:nvPr/>
        </p:nvPicPr>
        <p:blipFill rotWithShape="1">
          <a:blip r:embed="rId3">
            <a:alphaModFix/>
          </a:blip>
          <a:srcRect/>
          <a:stretch/>
        </p:blipFill>
        <p:spPr>
          <a:xfrm>
            <a:off x="2131257" y="767505"/>
            <a:ext cx="6237042" cy="624198"/>
          </a:xfrm>
          <a:prstGeom prst="rect">
            <a:avLst/>
          </a:prstGeom>
          <a:noFill/>
          <a:ln>
            <a:noFill/>
          </a:ln>
        </p:spPr>
      </p:pic>
      <p:sp>
        <p:nvSpPr>
          <p:cNvPr id="452" name="Google Shape;452;p50"/>
          <p:cNvSpPr txBox="1"/>
          <p:nvPr/>
        </p:nvSpPr>
        <p:spPr>
          <a:xfrm>
            <a:off x="1179843" y="6229160"/>
            <a:ext cx="8099408" cy="5862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chemeClr val="dk1"/>
                </a:solidFill>
                <a:latin typeface="Open Sans"/>
                <a:ea typeface="Open Sans"/>
                <a:cs typeface="Open Sans"/>
                <a:sym typeface="Open Sans"/>
              </a:rPr>
              <a:t>Discuss features of supervised and unsupervised learning models</a:t>
            </a:r>
            <a:endParaRPr sz="2200" b="0" i="0" u="none" strike="noStrike" cap="none">
              <a:solidFill>
                <a:srgbClr val="3F3F3F"/>
              </a:solidFill>
              <a:latin typeface="Open Sans"/>
              <a:ea typeface="Open Sans"/>
              <a:cs typeface="Open Sans"/>
              <a:sym typeface="Open Sans"/>
            </a:endParaRPr>
          </a:p>
        </p:txBody>
      </p:sp>
      <p:pic>
        <p:nvPicPr>
          <p:cNvPr id="453" name="Google Shape;453;p50"/>
          <p:cNvPicPr preferRelativeResize="0"/>
          <p:nvPr/>
        </p:nvPicPr>
        <p:blipFill rotWithShape="1">
          <a:blip r:embed="rId4">
            <a:alphaModFix/>
          </a:blip>
          <a:srcRect/>
          <a:stretch/>
        </p:blipFill>
        <p:spPr>
          <a:xfrm>
            <a:off x="624946" y="2578880"/>
            <a:ext cx="489335" cy="489335"/>
          </a:xfrm>
          <a:prstGeom prst="rect">
            <a:avLst/>
          </a:prstGeom>
          <a:noFill/>
          <a:ln>
            <a:noFill/>
          </a:ln>
        </p:spPr>
      </p:pic>
      <p:pic>
        <p:nvPicPr>
          <p:cNvPr id="454" name="Google Shape;454;p50"/>
          <p:cNvPicPr preferRelativeResize="0"/>
          <p:nvPr/>
        </p:nvPicPr>
        <p:blipFill rotWithShape="1">
          <a:blip r:embed="rId4">
            <a:alphaModFix/>
          </a:blip>
          <a:srcRect/>
          <a:stretch/>
        </p:blipFill>
        <p:spPr>
          <a:xfrm>
            <a:off x="624946" y="3764265"/>
            <a:ext cx="489335" cy="489335"/>
          </a:xfrm>
          <a:prstGeom prst="rect">
            <a:avLst/>
          </a:prstGeom>
          <a:noFill/>
          <a:ln>
            <a:noFill/>
          </a:ln>
        </p:spPr>
      </p:pic>
      <p:pic>
        <p:nvPicPr>
          <p:cNvPr id="455" name="Google Shape;455;p50"/>
          <p:cNvPicPr preferRelativeResize="0"/>
          <p:nvPr/>
        </p:nvPicPr>
        <p:blipFill rotWithShape="1">
          <a:blip r:embed="rId4">
            <a:alphaModFix/>
          </a:blip>
          <a:srcRect/>
          <a:stretch/>
        </p:blipFill>
        <p:spPr>
          <a:xfrm>
            <a:off x="618317" y="4981025"/>
            <a:ext cx="489335" cy="489335"/>
          </a:xfrm>
          <a:prstGeom prst="rect">
            <a:avLst/>
          </a:prstGeom>
          <a:noFill/>
          <a:ln>
            <a:noFill/>
          </a:ln>
        </p:spPr>
      </p:pic>
      <p:pic>
        <p:nvPicPr>
          <p:cNvPr id="456" name="Google Shape;456;p50"/>
          <p:cNvPicPr preferRelativeResize="0"/>
          <p:nvPr/>
        </p:nvPicPr>
        <p:blipFill rotWithShape="1">
          <a:blip r:embed="rId4">
            <a:alphaModFix/>
          </a:blip>
          <a:srcRect/>
          <a:stretch/>
        </p:blipFill>
        <p:spPr>
          <a:xfrm>
            <a:off x="618317" y="6230822"/>
            <a:ext cx="489335" cy="489335"/>
          </a:xfrm>
          <a:prstGeom prst="rect">
            <a:avLst/>
          </a:prstGeom>
          <a:noFill/>
          <a:ln>
            <a:noFill/>
          </a:ln>
        </p:spPr>
      </p:pic>
      <p:sp>
        <p:nvSpPr>
          <p:cNvPr id="457" name="Google Shape;457;p50"/>
          <p:cNvSpPr txBox="1"/>
          <p:nvPr/>
        </p:nvSpPr>
        <p:spPr>
          <a:xfrm>
            <a:off x="1155780" y="7383170"/>
            <a:ext cx="7650290" cy="5862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chemeClr val="dk1"/>
                </a:solidFill>
                <a:latin typeface="Open Sans"/>
                <a:ea typeface="Open Sans"/>
                <a:cs typeface="Open Sans"/>
                <a:sym typeface="Open Sans"/>
              </a:rPr>
              <a:t>Explain algorithms, such as regression, classification, clustering, and dimensionality reduction</a:t>
            </a:r>
            <a:endParaRPr sz="2200" b="0" i="0" u="none" strike="noStrike" cap="none">
              <a:solidFill>
                <a:srgbClr val="3F3F3F"/>
              </a:solidFill>
              <a:latin typeface="Open Sans"/>
              <a:ea typeface="Open Sans"/>
              <a:cs typeface="Open Sans"/>
              <a:sym typeface="Open Sans"/>
            </a:endParaRPr>
          </a:p>
        </p:txBody>
      </p:sp>
      <p:pic>
        <p:nvPicPr>
          <p:cNvPr id="458" name="Google Shape;458;p50"/>
          <p:cNvPicPr preferRelativeResize="0"/>
          <p:nvPr/>
        </p:nvPicPr>
        <p:blipFill rotWithShape="1">
          <a:blip r:embed="rId4">
            <a:alphaModFix/>
          </a:blip>
          <a:srcRect/>
          <a:stretch/>
        </p:blipFill>
        <p:spPr>
          <a:xfrm>
            <a:off x="594254" y="7384832"/>
            <a:ext cx="489335" cy="4893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7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Loading a Dataset</a:t>
            </a:r>
            <a:endParaRPr/>
          </a:p>
        </p:txBody>
      </p:sp>
      <p:sp>
        <p:nvSpPr>
          <p:cNvPr id="1263" name="Google Shape;1263;p77"/>
          <p:cNvSpPr txBox="1"/>
          <p:nvPr/>
        </p:nvSpPr>
        <p:spPr>
          <a:xfrm>
            <a:off x="1016252" y="2599957"/>
            <a:ext cx="13616846" cy="8608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Problem Statement: </a:t>
            </a:r>
            <a:r>
              <a:rPr lang="en-US" sz="2200" b="0" i="0" u="none" strike="noStrike" cap="none">
                <a:solidFill>
                  <a:schemeClr val="dk1"/>
                </a:solidFill>
                <a:latin typeface="Open Sans"/>
                <a:ea typeface="Open Sans"/>
                <a:cs typeface="Open Sans"/>
                <a:sym typeface="Open Sans"/>
              </a:rPr>
              <a:t>Demonstrate how to load a built-in SciKit-learn dataset.</a:t>
            </a:r>
            <a:endParaRPr sz="2200" b="0" i="0" u="none" strike="noStrike" cap="none">
              <a:solidFill>
                <a:schemeClr val="dk1"/>
              </a:solidFill>
              <a:latin typeface="Arial"/>
              <a:ea typeface="Arial"/>
              <a:cs typeface="Arial"/>
              <a:sym typeface="Arial"/>
            </a:endParaRPr>
          </a:p>
        </p:txBody>
      </p:sp>
      <p:sp>
        <p:nvSpPr>
          <p:cNvPr id="1264" name="Google Shape;1264;p77"/>
          <p:cNvSpPr txBox="1"/>
          <p:nvPr/>
        </p:nvSpPr>
        <p:spPr>
          <a:xfrm>
            <a:off x="1025600" y="3375457"/>
            <a:ext cx="13152600" cy="122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Access: </a:t>
            </a:r>
            <a:r>
              <a:rPr lang="en-US" sz="2200" b="0" i="0" u="none" strike="noStrike" cap="none">
                <a:solidFill>
                  <a:schemeClr val="dk1"/>
                </a:solidFill>
                <a:latin typeface="Open Sans"/>
                <a:ea typeface="Open Sans"/>
                <a:cs typeface="Open Sans"/>
                <a:sym typeface="Open Sans"/>
              </a:rPr>
              <a:t>Click on the </a:t>
            </a:r>
            <a:r>
              <a:rPr lang="en-US" sz="2200" b="1" i="0" u="none" strike="noStrike" cap="none">
                <a:solidFill>
                  <a:schemeClr val="dk1"/>
                </a:solidFill>
                <a:latin typeface="Open Sans"/>
                <a:ea typeface="Open Sans"/>
                <a:cs typeface="Open Sans"/>
                <a:sym typeface="Open Sans"/>
              </a:rPr>
              <a:t>Practice</a:t>
            </a:r>
            <a:r>
              <a:rPr lang="en-US" sz="2200" b="0" i="0" u="none" strike="noStrike" cap="none">
                <a:solidFill>
                  <a:schemeClr val="dk1"/>
                </a:solidFill>
                <a:latin typeface="Open Sans"/>
                <a:ea typeface="Open Sans"/>
                <a:cs typeface="Open Sans"/>
                <a:sym typeface="Open Sans"/>
              </a:rPr>
              <a:t> </a:t>
            </a:r>
            <a:r>
              <a:rPr lang="en-US" sz="2200" b="1" i="0" u="none" strike="noStrike" cap="none">
                <a:solidFill>
                  <a:schemeClr val="dk1"/>
                </a:solidFill>
                <a:latin typeface="Open Sans"/>
                <a:ea typeface="Open Sans"/>
                <a:cs typeface="Open Sans"/>
                <a:sym typeface="Open Sans"/>
              </a:rPr>
              <a:t>Labs</a:t>
            </a:r>
            <a:r>
              <a:rPr lang="en-US" sz="2200" b="0" i="0" u="none" strike="noStrike" cap="none">
                <a:solidFill>
                  <a:schemeClr val="dk1"/>
                </a:solidFill>
                <a:latin typeface="Open Sans"/>
                <a:ea typeface="Open Sans"/>
                <a:cs typeface="Open Sans"/>
                <a:sym typeface="Open Sans"/>
              </a:rPr>
              <a:t> tab on the left side panel of the LMS. Copy or note the username and password that is generated. Click on the </a:t>
            </a:r>
            <a:r>
              <a:rPr lang="en-US" sz="2200" b="1" i="0" u="none" strike="noStrike" cap="none">
                <a:solidFill>
                  <a:schemeClr val="dk1"/>
                </a:solidFill>
                <a:latin typeface="Open Sans"/>
                <a:ea typeface="Open Sans"/>
                <a:cs typeface="Open Sans"/>
                <a:sym typeface="Open Sans"/>
              </a:rPr>
              <a:t>Launch Lab</a:t>
            </a:r>
            <a:r>
              <a:rPr lang="en-US" sz="2200" b="0" i="0" u="none" strike="noStrike" cap="none">
                <a:solidFill>
                  <a:schemeClr val="dk1"/>
                </a:solidFill>
                <a:latin typeface="Open Sans"/>
                <a:ea typeface="Open Sans"/>
                <a:cs typeface="Open Sans"/>
                <a:sym typeface="Open Sans"/>
              </a:rPr>
              <a:t> button. On the page that appears, enter the username and password in the respective fields, and click </a:t>
            </a:r>
            <a:r>
              <a:rPr lang="en-US" sz="2200" b="1" i="0" u="none" strike="noStrike" cap="none">
                <a:solidFill>
                  <a:schemeClr val="dk1"/>
                </a:solidFill>
                <a:latin typeface="Open Sans"/>
                <a:ea typeface="Open Sans"/>
                <a:cs typeface="Open Sans"/>
                <a:sym typeface="Open Sans"/>
              </a:rPr>
              <a:t>Login</a:t>
            </a:r>
            <a:r>
              <a:rPr lang="en-US" sz="2200" b="0" i="0" u="none" strike="noStrike" cap="none">
                <a:solidFill>
                  <a:schemeClr val="dk1"/>
                </a:solidFill>
                <a:latin typeface="Open Sans"/>
                <a:ea typeface="Open Sans"/>
                <a:cs typeface="Open Sans"/>
                <a:sym typeface="Open Sans"/>
              </a:rPr>
              <a:t>.</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7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Linear Regression Model</a:t>
            </a:r>
            <a:endParaRPr/>
          </a:p>
        </p:txBody>
      </p:sp>
      <p:sp>
        <p:nvSpPr>
          <p:cNvPr id="1271" name="Google Shape;1271;p78"/>
          <p:cNvSpPr txBox="1"/>
          <p:nvPr/>
        </p:nvSpPr>
        <p:spPr>
          <a:xfrm>
            <a:off x="1016252" y="2599957"/>
            <a:ext cx="13616846" cy="8608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Problem Statement: </a:t>
            </a:r>
            <a:r>
              <a:rPr lang="en-US" sz="2200" b="0" i="0" u="none" strike="noStrike" cap="none">
                <a:solidFill>
                  <a:schemeClr val="dk1"/>
                </a:solidFill>
                <a:latin typeface="Open Sans"/>
                <a:ea typeface="Open Sans"/>
                <a:cs typeface="Open Sans"/>
                <a:sym typeface="Open Sans"/>
              </a:rPr>
              <a:t>Demonstrate how to create and train a linear regression model</a:t>
            </a:r>
            <a:endParaRPr sz="1400" b="0" i="0" u="none" strike="noStrike" cap="none">
              <a:solidFill>
                <a:srgbClr val="000000"/>
              </a:solidFill>
              <a:latin typeface="Arial"/>
              <a:ea typeface="Arial"/>
              <a:cs typeface="Arial"/>
              <a:sym typeface="Arial"/>
            </a:endParaRPr>
          </a:p>
        </p:txBody>
      </p:sp>
      <p:sp>
        <p:nvSpPr>
          <p:cNvPr id="1272" name="Google Shape;1272;p78"/>
          <p:cNvSpPr txBox="1"/>
          <p:nvPr/>
        </p:nvSpPr>
        <p:spPr>
          <a:xfrm>
            <a:off x="1025600" y="3375457"/>
            <a:ext cx="13152600" cy="122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Access: </a:t>
            </a:r>
            <a:r>
              <a:rPr lang="en-US" sz="2200" b="0" i="0" u="none" strike="noStrike" cap="none">
                <a:solidFill>
                  <a:schemeClr val="dk1"/>
                </a:solidFill>
                <a:latin typeface="Open Sans"/>
                <a:ea typeface="Open Sans"/>
                <a:cs typeface="Open Sans"/>
                <a:sym typeface="Open Sans"/>
              </a:rPr>
              <a:t>Click on the </a:t>
            </a:r>
            <a:r>
              <a:rPr lang="en-US" sz="2200" b="1" i="0" u="none" strike="noStrike" cap="none">
                <a:solidFill>
                  <a:schemeClr val="dk1"/>
                </a:solidFill>
                <a:latin typeface="Open Sans"/>
                <a:ea typeface="Open Sans"/>
                <a:cs typeface="Open Sans"/>
                <a:sym typeface="Open Sans"/>
              </a:rPr>
              <a:t>Practice</a:t>
            </a:r>
            <a:r>
              <a:rPr lang="en-US" sz="2200" b="0" i="0" u="none" strike="noStrike" cap="none">
                <a:solidFill>
                  <a:schemeClr val="dk1"/>
                </a:solidFill>
                <a:latin typeface="Open Sans"/>
                <a:ea typeface="Open Sans"/>
                <a:cs typeface="Open Sans"/>
                <a:sym typeface="Open Sans"/>
              </a:rPr>
              <a:t> </a:t>
            </a:r>
            <a:r>
              <a:rPr lang="en-US" sz="2200" b="1" i="0" u="none" strike="noStrike" cap="none">
                <a:solidFill>
                  <a:schemeClr val="dk1"/>
                </a:solidFill>
                <a:latin typeface="Open Sans"/>
                <a:ea typeface="Open Sans"/>
                <a:cs typeface="Open Sans"/>
                <a:sym typeface="Open Sans"/>
              </a:rPr>
              <a:t>Labs</a:t>
            </a:r>
            <a:r>
              <a:rPr lang="en-US" sz="2200" b="0" i="0" u="none" strike="noStrike" cap="none">
                <a:solidFill>
                  <a:schemeClr val="dk1"/>
                </a:solidFill>
                <a:latin typeface="Open Sans"/>
                <a:ea typeface="Open Sans"/>
                <a:cs typeface="Open Sans"/>
                <a:sym typeface="Open Sans"/>
              </a:rPr>
              <a:t> tab on the left side panel of the LMS. Copy or note the username and password that is generated. Click on the </a:t>
            </a:r>
            <a:r>
              <a:rPr lang="en-US" sz="2200" b="1" i="0" u="none" strike="noStrike" cap="none">
                <a:solidFill>
                  <a:schemeClr val="dk1"/>
                </a:solidFill>
                <a:latin typeface="Open Sans"/>
                <a:ea typeface="Open Sans"/>
                <a:cs typeface="Open Sans"/>
                <a:sym typeface="Open Sans"/>
              </a:rPr>
              <a:t>Launch Lab</a:t>
            </a:r>
            <a:r>
              <a:rPr lang="en-US" sz="2200" b="0" i="0" u="none" strike="noStrike" cap="none">
                <a:solidFill>
                  <a:schemeClr val="dk1"/>
                </a:solidFill>
                <a:latin typeface="Open Sans"/>
                <a:ea typeface="Open Sans"/>
                <a:cs typeface="Open Sans"/>
                <a:sym typeface="Open Sans"/>
              </a:rPr>
              <a:t> button. On the page that appears, enter the username and password in the respective fields, and click </a:t>
            </a:r>
            <a:r>
              <a:rPr lang="en-US" sz="2200" b="1" i="0" u="none" strike="noStrike" cap="none">
                <a:solidFill>
                  <a:schemeClr val="dk1"/>
                </a:solidFill>
                <a:latin typeface="Open Sans"/>
                <a:ea typeface="Open Sans"/>
                <a:cs typeface="Open Sans"/>
                <a:sym typeface="Open Sans"/>
              </a:rPr>
              <a:t>Login</a:t>
            </a:r>
            <a:r>
              <a:rPr lang="en-US" sz="2200" b="0" i="0" u="none" strike="noStrike" cap="none">
                <a:solidFill>
                  <a:schemeClr val="dk1"/>
                </a:solidFill>
                <a:latin typeface="Open Sans"/>
                <a:ea typeface="Open Sans"/>
                <a:cs typeface="Open Sans"/>
                <a:sym typeface="Open Sans"/>
              </a:rPr>
              <a:t>.</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79"/>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3F3F3F"/>
              </a:buClr>
              <a:buSzPts val="3200"/>
              <a:buNone/>
            </a:pPr>
            <a:r>
              <a:rPr lang="en-US" sz="2590">
                <a:latin typeface="Open Sans ExtraBold"/>
                <a:ea typeface="Open Sans ExtraBold"/>
                <a:cs typeface="Open Sans ExtraBold"/>
                <a:sym typeface="Open Sans ExtraBold"/>
              </a:rPr>
              <a:t>Supervised Learning Models: Logistic Regression</a:t>
            </a:r>
            <a:endParaRPr sz="2590">
              <a:solidFill>
                <a:schemeClr val="lt1"/>
              </a:solidFill>
              <a:latin typeface="Open Sans ExtraBold"/>
              <a:ea typeface="Open Sans ExtraBold"/>
              <a:cs typeface="Open Sans ExtraBold"/>
              <a:sym typeface="Open Sans Extra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8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Models: Logistic Regression</a:t>
            </a:r>
            <a:endParaRPr/>
          </a:p>
        </p:txBody>
      </p:sp>
      <p:sp>
        <p:nvSpPr>
          <p:cNvPr id="1284" name="Google Shape;1284;p80"/>
          <p:cNvSpPr txBox="1">
            <a:spLocks noGrp="1"/>
          </p:cNvSpPr>
          <p:nvPr>
            <p:ph type="body" idx="4294967295"/>
          </p:nvPr>
        </p:nvSpPr>
        <p:spPr>
          <a:xfrm>
            <a:off x="0" y="1366838"/>
            <a:ext cx="15093950"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Logistic regression is a generalization of the linear regression model used for classification problems.</a:t>
            </a:r>
            <a:endParaRPr sz="2200">
              <a:latin typeface="Open Sans"/>
              <a:ea typeface="Open Sans"/>
              <a:cs typeface="Open Sans"/>
              <a:sym typeface="Open Sans"/>
            </a:endParaRPr>
          </a:p>
        </p:txBody>
      </p:sp>
      <p:sp>
        <p:nvSpPr>
          <p:cNvPr id="1285" name="Google Shape;1285;p80"/>
          <p:cNvSpPr txBox="1"/>
          <p:nvPr/>
        </p:nvSpPr>
        <p:spPr>
          <a:xfrm>
            <a:off x="4892479" y="3332560"/>
            <a:ext cx="6356740" cy="1339341"/>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1286" name="Google Shape;1286;p80"/>
          <p:cNvSpPr txBox="1"/>
          <p:nvPr/>
        </p:nvSpPr>
        <p:spPr>
          <a:xfrm>
            <a:off x="2141620" y="4792037"/>
            <a:ext cx="4174135" cy="4308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Probability of </a:t>
            </a:r>
            <a:r>
              <a:rPr lang="en-US" sz="2200" b="0" i="1" u="none" strike="noStrike" cap="none">
                <a:solidFill>
                  <a:schemeClr val="dk1"/>
                </a:solidFill>
                <a:latin typeface="Open Sans"/>
                <a:ea typeface="Open Sans"/>
                <a:cs typeface="Open Sans"/>
                <a:sym typeface="Open Sans"/>
              </a:rPr>
              <a:t>y</a:t>
            </a:r>
            <a:r>
              <a:rPr lang="en-US" sz="2200" b="0" i="0" u="none" strike="noStrike" cap="none">
                <a:solidFill>
                  <a:schemeClr val="dk1"/>
                </a:solidFill>
                <a:latin typeface="Open Sans"/>
                <a:ea typeface="Open Sans"/>
                <a:cs typeface="Open Sans"/>
                <a:sym typeface="Open Sans"/>
              </a:rPr>
              <a:t> = 1, given </a:t>
            </a:r>
            <a:r>
              <a:rPr lang="en-US" sz="2200" b="0" i="1" u="none" strike="noStrike" cap="none">
                <a:solidFill>
                  <a:schemeClr val="dk1"/>
                </a:solidFill>
                <a:latin typeface="Open Sans"/>
                <a:ea typeface="Open Sans"/>
                <a:cs typeface="Open Sans"/>
                <a:sym typeface="Open Sans"/>
              </a:rPr>
              <a:t>x</a:t>
            </a:r>
            <a:endParaRPr sz="1400" b="0" i="0" u="none" strike="noStrike" cap="none">
              <a:solidFill>
                <a:srgbClr val="000000"/>
              </a:solidFill>
              <a:latin typeface="Arial"/>
              <a:ea typeface="Arial"/>
              <a:cs typeface="Arial"/>
              <a:sym typeface="Arial"/>
            </a:endParaRPr>
          </a:p>
        </p:txBody>
      </p:sp>
      <p:cxnSp>
        <p:nvCxnSpPr>
          <p:cNvPr id="1287" name="Google Shape;1287;p80"/>
          <p:cNvCxnSpPr/>
          <p:nvPr/>
        </p:nvCxnSpPr>
        <p:spPr>
          <a:xfrm rot="-5400000">
            <a:off x="6022015" y="4419540"/>
            <a:ext cx="548700" cy="548700"/>
          </a:xfrm>
          <a:prstGeom prst="bentConnector2">
            <a:avLst/>
          </a:prstGeom>
          <a:noFill/>
          <a:ln w="9525" cap="flat" cmpd="sng">
            <a:solidFill>
              <a:schemeClr val="accent2"/>
            </a:solidFill>
            <a:prstDash val="solid"/>
            <a:miter lim="800000"/>
            <a:headEnd type="none" w="sm" len="sm"/>
            <a:tailEnd type="triangle" w="med" len="med"/>
          </a:ln>
        </p:spPr>
      </p:cxnSp>
      <p:sp>
        <p:nvSpPr>
          <p:cNvPr id="1288" name="Google Shape;1288;p80"/>
          <p:cNvSpPr txBox="1"/>
          <p:nvPr/>
        </p:nvSpPr>
        <p:spPr>
          <a:xfrm>
            <a:off x="10466706" y="5168754"/>
            <a:ext cx="3075330" cy="110799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Change in the log-odds for a unit change in x</a:t>
            </a:r>
            <a:endParaRPr sz="1400" b="0" i="0" u="none" strike="noStrike" cap="none">
              <a:solidFill>
                <a:srgbClr val="000000"/>
              </a:solidFill>
              <a:latin typeface="Arial"/>
              <a:ea typeface="Arial"/>
              <a:cs typeface="Arial"/>
              <a:sym typeface="Arial"/>
            </a:endParaRPr>
          </a:p>
        </p:txBody>
      </p:sp>
      <p:cxnSp>
        <p:nvCxnSpPr>
          <p:cNvPr id="1289" name="Google Shape;1289;p80"/>
          <p:cNvCxnSpPr/>
          <p:nvPr/>
        </p:nvCxnSpPr>
        <p:spPr>
          <a:xfrm rot="5400000" flipH="1">
            <a:off x="9942069" y="4869641"/>
            <a:ext cx="548700" cy="548700"/>
          </a:xfrm>
          <a:prstGeom prst="bentConnector2">
            <a:avLst/>
          </a:prstGeom>
          <a:noFill/>
          <a:ln w="9525" cap="flat" cmpd="sng">
            <a:solidFill>
              <a:schemeClr val="accent2"/>
            </a:solidFill>
            <a:prstDash val="solid"/>
            <a:miter lim="800000"/>
            <a:headEnd type="none" w="sm" len="sm"/>
            <a:tailEnd type="triangle" w="med" len="med"/>
          </a:ln>
        </p:spPr>
      </p:cxnSp>
      <p:grpSp>
        <p:nvGrpSpPr>
          <p:cNvPr id="1290" name="Google Shape;1290;p80"/>
          <p:cNvGrpSpPr/>
          <p:nvPr/>
        </p:nvGrpSpPr>
        <p:grpSpPr>
          <a:xfrm>
            <a:off x="528184" y="7668556"/>
            <a:ext cx="15199632" cy="854732"/>
            <a:chOff x="475343" y="7668556"/>
            <a:chExt cx="15199632" cy="854732"/>
          </a:xfrm>
        </p:grpSpPr>
        <p:pic>
          <p:nvPicPr>
            <p:cNvPr id="1291" name="Google Shape;1291;p80"/>
            <p:cNvPicPr preferRelativeResize="0"/>
            <p:nvPr/>
          </p:nvPicPr>
          <p:blipFill rotWithShape="1">
            <a:blip r:embed="rId4">
              <a:alphaModFix/>
            </a:blip>
            <a:srcRect/>
            <a:stretch/>
          </p:blipFill>
          <p:spPr>
            <a:xfrm>
              <a:off x="475343" y="7668556"/>
              <a:ext cx="896258" cy="854732"/>
            </a:xfrm>
            <a:prstGeom prst="rect">
              <a:avLst/>
            </a:prstGeom>
            <a:noFill/>
            <a:ln>
              <a:noFill/>
            </a:ln>
          </p:spPr>
        </p:pic>
        <p:sp>
          <p:nvSpPr>
            <p:cNvPr id="1292" name="Google Shape;1292;p80"/>
            <p:cNvSpPr/>
            <p:nvPr/>
          </p:nvSpPr>
          <p:spPr>
            <a:xfrm>
              <a:off x="1146175" y="7698515"/>
              <a:ext cx="14528800" cy="776570"/>
            </a:xfrm>
            <a:prstGeom prst="roundRect">
              <a:avLst>
                <a:gd name="adj" fmla="val 16667"/>
              </a:avLst>
            </a:prstGeom>
            <a:noFill/>
            <a:ln w="12700" cap="flat" cmpd="sng">
              <a:solidFill>
                <a:srgbClr val="00BEBE"/>
              </a:solidFill>
              <a:prstDash val="solid"/>
              <a:miter lim="800000"/>
              <a:headEnd type="none" w="sm" len="sm"/>
              <a:tailEnd type="none" w="sm" len="sm"/>
            </a:ln>
          </p:spPr>
          <p:txBody>
            <a:bodyPr spcFirstLastPara="1" wrap="square" lIns="91425" tIns="45700" rIns="91425" bIns="45700" anchor="ctr" anchorCtr="0">
              <a:noAutofit/>
            </a:bodyPr>
            <a:lstStyle/>
            <a:p>
              <a:pPr marL="2286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The purpose of K-NN is to predict the class for each observation.</a:t>
              </a:r>
              <a:endParaRPr sz="1400" b="0" i="0" u="none" strike="noStrike" cap="none">
                <a:solidFill>
                  <a:srgbClr val="000000"/>
                </a:solidFill>
                <a:latin typeface="Arial"/>
                <a:ea typeface="Arial"/>
                <a:cs typeface="Arial"/>
                <a:sym typeface="Arial"/>
              </a:endParaRPr>
            </a:p>
          </p:txBody>
        </p:sp>
      </p:grpSp>
      <p:pic>
        <p:nvPicPr>
          <p:cNvPr id="1293" name="Google Shape;1293;p80"/>
          <p:cNvPicPr preferRelativeResize="0"/>
          <p:nvPr/>
        </p:nvPicPr>
        <p:blipFill rotWithShape="1">
          <a:blip r:embed="rId5">
            <a:alphaModFix/>
          </a:blip>
          <a:srcRect/>
          <a:stretch/>
        </p:blipFill>
        <p:spPr>
          <a:xfrm>
            <a:off x="1328676" y="486994"/>
            <a:ext cx="13567387" cy="6241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8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Models: Logistic Regression</a:t>
            </a:r>
            <a:endParaRPr/>
          </a:p>
        </p:txBody>
      </p:sp>
      <p:sp>
        <p:nvSpPr>
          <p:cNvPr id="1300" name="Google Shape;1300;p81"/>
          <p:cNvSpPr txBox="1">
            <a:spLocks noGrp="1"/>
          </p:cNvSpPr>
          <p:nvPr>
            <p:ph type="body" idx="4294967295"/>
          </p:nvPr>
        </p:nvSpPr>
        <p:spPr>
          <a:xfrm>
            <a:off x="0" y="1150938"/>
            <a:ext cx="15093950"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Logistic regression is a generalization of the linear regression model used for classification problems.</a:t>
            </a:r>
            <a:endParaRPr sz="2200">
              <a:latin typeface="Open Sans"/>
              <a:ea typeface="Open Sans"/>
              <a:cs typeface="Open Sans"/>
              <a:sym typeface="Open Sans"/>
            </a:endParaRPr>
          </a:p>
        </p:txBody>
      </p:sp>
      <p:sp>
        <p:nvSpPr>
          <p:cNvPr id="1301" name="Google Shape;1301;p81"/>
          <p:cNvSpPr txBox="1"/>
          <p:nvPr/>
        </p:nvSpPr>
        <p:spPr>
          <a:xfrm>
            <a:off x="7077370" y="2551290"/>
            <a:ext cx="2864759" cy="944939"/>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sp>
        <p:nvSpPr>
          <p:cNvPr id="1302" name="Google Shape;1302;p81"/>
          <p:cNvSpPr txBox="1"/>
          <p:nvPr/>
        </p:nvSpPr>
        <p:spPr>
          <a:xfrm>
            <a:off x="5327656" y="3585565"/>
            <a:ext cx="1759341"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Probability</a:t>
            </a:r>
            <a:endParaRPr sz="2400" b="0" i="1" u="none" strike="noStrike" cap="none">
              <a:solidFill>
                <a:schemeClr val="dk1"/>
              </a:solidFill>
              <a:latin typeface="Open Sans"/>
              <a:ea typeface="Open Sans"/>
              <a:cs typeface="Open Sans"/>
              <a:sym typeface="Open Sans"/>
            </a:endParaRPr>
          </a:p>
        </p:txBody>
      </p:sp>
      <p:cxnSp>
        <p:nvCxnSpPr>
          <p:cNvPr id="1303" name="Google Shape;1303;p81"/>
          <p:cNvCxnSpPr/>
          <p:nvPr/>
        </p:nvCxnSpPr>
        <p:spPr>
          <a:xfrm rot="10800000" flipH="1">
            <a:off x="7077370" y="3281237"/>
            <a:ext cx="548700" cy="548700"/>
          </a:xfrm>
          <a:prstGeom prst="bentConnector2">
            <a:avLst/>
          </a:prstGeom>
          <a:noFill/>
          <a:ln w="9525" cap="flat" cmpd="sng">
            <a:solidFill>
              <a:schemeClr val="accent2"/>
            </a:solidFill>
            <a:prstDash val="solid"/>
            <a:miter lim="800000"/>
            <a:headEnd type="none" w="sm" len="sm"/>
            <a:tailEnd type="triangle" w="med" len="med"/>
          </a:ln>
        </p:spPr>
      </p:cxnSp>
      <p:sp>
        <p:nvSpPr>
          <p:cNvPr id="1304" name="Google Shape;1304;p81"/>
          <p:cNvSpPr txBox="1"/>
          <p:nvPr/>
        </p:nvSpPr>
        <p:spPr>
          <a:xfrm>
            <a:off x="1885990" y="6974703"/>
            <a:ext cx="307533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Logarithm of odds</a:t>
            </a:r>
            <a:endParaRPr sz="1400" b="0" i="0" u="none" strike="noStrike" cap="none">
              <a:solidFill>
                <a:srgbClr val="000000"/>
              </a:solidFill>
              <a:latin typeface="Arial"/>
              <a:ea typeface="Arial"/>
              <a:cs typeface="Arial"/>
              <a:sym typeface="Arial"/>
            </a:endParaRPr>
          </a:p>
        </p:txBody>
      </p:sp>
      <p:cxnSp>
        <p:nvCxnSpPr>
          <p:cNvPr id="1305" name="Google Shape;1305;p81"/>
          <p:cNvCxnSpPr/>
          <p:nvPr/>
        </p:nvCxnSpPr>
        <p:spPr>
          <a:xfrm rot="5400000" flipH="1">
            <a:off x="11508069" y="6607364"/>
            <a:ext cx="731400" cy="548700"/>
          </a:xfrm>
          <a:prstGeom prst="bentConnector2">
            <a:avLst/>
          </a:prstGeom>
          <a:noFill/>
          <a:ln w="9525" cap="flat" cmpd="sng">
            <a:solidFill>
              <a:schemeClr val="accent2"/>
            </a:solidFill>
            <a:prstDash val="solid"/>
            <a:miter lim="800000"/>
            <a:headEnd type="none" w="sm" len="sm"/>
            <a:tailEnd type="triangle" w="med" len="med"/>
          </a:ln>
        </p:spPr>
      </p:cxnSp>
      <p:sp>
        <p:nvSpPr>
          <p:cNvPr id="1306" name="Google Shape;1306;p81"/>
          <p:cNvSpPr txBox="1"/>
          <p:nvPr/>
        </p:nvSpPr>
        <p:spPr>
          <a:xfrm>
            <a:off x="4667133" y="5523728"/>
            <a:ext cx="7988533" cy="944939"/>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p:txBody>
      </p:sp>
      <p:cxnSp>
        <p:nvCxnSpPr>
          <p:cNvPr id="1307" name="Google Shape;1307;p81"/>
          <p:cNvCxnSpPr/>
          <p:nvPr/>
        </p:nvCxnSpPr>
        <p:spPr>
          <a:xfrm rot="10800000" flipH="1">
            <a:off x="4667133" y="6700353"/>
            <a:ext cx="1554600" cy="548700"/>
          </a:xfrm>
          <a:prstGeom prst="bentConnector2">
            <a:avLst/>
          </a:prstGeom>
          <a:noFill/>
          <a:ln w="9525" cap="flat" cmpd="sng">
            <a:solidFill>
              <a:schemeClr val="accent2"/>
            </a:solidFill>
            <a:prstDash val="solid"/>
            <a:miter lim="800000"/>
            <a:headEnd type="none" w="sm" len="sm"/>
            <a:tailEnd type="triangle" w="med" len="med"/>
          </a:ln>
        </p:spPr>
      </p:cxnSp>
      <p:sp>
        <p:nvSpPr>
          <p:cNvPr id="1308" name="Google Shape;1308;p81"/>
          <p:cNvSpPr txBox="1"/>
          <p:nvPr/>
        </p:nvSpPr>
        <p:spPr>
          <a:xfrm>
            <a:off x="12262419" y="7006490"/>
            <a:ext cx="307533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Linear regression</a:t>
            </a:r>
            <a:endParaRPr sz="1400" b="0" i="0" u="none" strike="noStrike" cap="none">
              <a:solidFill>
                <a:srgbClr val="000000"/>
              </a:solidFill>
              <a:latin typeface="Arial"/>
              <a:ea typeface="Arial"/>
              <a:cs typeface="Arial"/>
              <a:sym typeface="Arial"/>
            </a:endParaRPr>
          </a:p>
        </p:txBody>
      </p:sp>
      <p:pic>
        <p:nvPicPr>
          <p:cNvPr id="1309" name="Google Shape;1309;p81"/>
          <p:cNvPicPr preferRelativeResize="0"/>
          <p:nvPr/>
        </p:nvPicPr>
        <p:blipFill rotWithShape="1">
          <a:blip r:embed="rId5">
            <a:alphaModFix/>
          </a:blip>
          <a:srcRect/>
          <a:stretch/>
        </p:blipFill>
        <p:spPr>
          <a:xfrm>
            <a:off x="1328676" y="506872"/>
            <a:ext cx="13567387" cy="6241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8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Models: Logistic Regression</a:t>
            </a:r>
            <a:endParaRPr/>
          </a:p>
        </p:txBody>
      </p:sp>
      <p:grpSp>
        <p:nvGrpSpPr>
          <p:cNvPr id="1316" name="Google Shape;1316;p82"/>
          <p:cNvGrpSpPr/>
          <p:nvPr/>
        </p:nvGrpSpPr>
        <p:grpSpPr>
          <a:xfrm>
            <a:off x="469159" y="4430673"/>
            <a:ext cx="15317683" cy="985387"/>
            <a:chOff x="325320" y="4430673"/>
            <a:chExt cx="15781825" cy="985387"/>
          </a:xfrm>
        </p:grpSpPr>
        <p:sp>
          <p:nvSpPr>
            <p:cNvPr id="1317" name="Google Shape;1317;p82"/>
            <p:cNvSpPr/>
            <p:nvPr/>
          </p:nvSpPr>
          <p:spPr>
            <a:xfrm>
              <a:off x="325320" y="4430673"/>
              <a:ext cx="15781825" cy="985387"/>
            </a:xfrm>
            <a:prstGeom prst="roundRect">
              <a:avLst>
                <a:gd name="adj" fmla="val 12384"/>
              </a:avLst>
            </a:prstGeom>
            <a:solidFill>
              <a:srgbClr val="E8EEF8"/>
            </a:solidFill>
            <a:ln w="12700" cap="flat" cmpd="sng">
              <a:solidFill>
                <a:srgbClr val="8296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318" name="Google Shape;1318;p82"/>
            <p:cNvSpPr txBox="1"/>
            <p:nvPr/>
          </p:nvSpPr>
          <p:spPr>
            <a:xfrm>
              <a:off x="325320" y="4560742"/>
              <a:ext cx="15781825"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class sklearn.linear_model.LogisticRegression(penalty='l2', dual=False, tol=0.0001, C=1.0, fit_intercept=True, intercept_scaling=1, class_weight=None, random_state=None, solver='liblinear', max_iter=100, multi_class='ovr', verbose=0, warm_start=False, n_jobs=1)</a:t>
              </a:r>
              <a:endParaRPr sz="1400" b="0" i="0" u="none" strike="noStrike" cap="none">
                <a:solidFill>
                  <a:srgbClr val="000000"/>
                </a:solidFill>
                <a:latin typeface="Arial"/>
                <a:ea typeface="Arial"/>
                <a:cs typeface="Arial"/>
                <a:sym typeface="Arial"/>
              </a:endParaRPr>
            </a:p>
          </p:txBody>
        </p:sp>
      </p:grpSp>
      <p:grpSp>
        <p:nvGrpSpPr>
          <p:cNvPr id="1319" name="Google Shape;1319;p82"/>
          <p:cNvGrpSpPr/>
          <p:nvPr/>
        </p:nvGrpSpPr>
        <p:grpSpPr>
          <a:xfrm>
            <a:off x="855017" y="3304008"/>
            <a:ext cx="944085" cy="1210136"/>
            <a:chOff x="855017" y="3346212"/>
            <a:chExt cx="944085" cy="1210136"/>
          </a:xfrm>
        </p:grpSpPr>
        <p:sp>
          <p:nvSpPr>
            <p:cNvPr id="1320" name="Google Shape;1320;p82"/>
            <p:cNvSpPr txBox="1"/>
            <p:nvPr/>
          </p:nvSpPr>
          <p:spPr>
            <a:xfrm>
              <a:off x="855017" y="3346212"/>
              <a:ext cx="944085"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Class</a:t>
              </a:r>
              <a:endParaRPr sz="1400" b="0" i="0" u="none" strike="noStrike" cap="none">
                <a:solidFill>
                  <a:srgbClr val="000000"/>
                </a:solidFill>
                <a:latin typeface="Arial"/>
                <a:ea typeface="Arial"/>
                <a:cs typeface="Arial"/>
                <a:sym typeface="Arial"/>
              </a:endParaRPr>
            </a:p>
          </p:txBody>
        </p:sp>
        <p:cxnSp>
          <p:nvCxnSpPr>
            <p:cNvPr id="1321" name="Google Shape;1321;p82"/>
            <p:cNvCxnSpPr/>
            <p:nvPr/>
          </p:nvCxnSpPr>
          <p:spPr>
            <a:xfrm>
              <a:off x="1329069" y="3718190"/>
              <a:ext cx="0" cy="838158"/>
            </a:xfrm>
            <a:prstGeom prst="straightConnector1">
              <a:avLst/>
            </a:prstGeom>
            <a:noFill/>
            <a:ln w="12700" cap="flat" cmpd="sng">
              <a:solidFill>
                <a:schemeClr val="accent2"/>
              </a:solidFill>
              <a:prstDash val="solid"/>
              <a:miter lim="800000"/>
              <a:headEnd type="none" w="sm" len="sm"/>
              <a:tailEnd type="oval" w="med" len="med"/>
            </a:ln>
          </p:spPr>
        </p:cxnSp>
      </p:grpSp>
      <p:grpSp>
        <p:nvGrpSpPr>
          <p:cNvPr id="1322" name="Google Shape;1322;p82"/>
          <p:cNvGrpSpPr/>
          <p:nvPr/>
        </p:nvGrpSpPr>
        <p:grpSpPr>
          <a:xfrm>
            <a:off x="14108948" y="5322215"/>
            <a:ext cx="1982576" cy="2731345"/>
            <a:chOff x="14108948" y="5322215"/>
            <a:chExt cx="1982576" cy="2731345"/>
          </a:xfrm>
        </p:grpSpPr>
        <p:sp>
          <p:nvSpPr>
            <p:cNvPr id="1323" name="Google Shape;1323;p82"/>
            <p:cNvSpPr txBox="1"/>
            <p:nvPr/>
          </p:nvSpPr>
          <p:spPr>
            <a:xfrm>
              <a:off x="14108948" y="7017143"/>
              <a:ext cx="1982576" cy="103641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Number of jobs in parallel computation</a:t>
              </a:r>
              <a:endParaRPr sz="1400" b="0" i="0" u="none" strike="noStrike" cap="none">
                <a:solidFill>
                  <a:srgbClr val="000000"/>
                </a:solidFill>
                <a:latin typeface="Arial"/>
                <a:ea typeface="Arial"/>
                <a:cs typeface="Arial"/>
                <a:sym typeface="Arial"/>
              </a:endParaRPr>
            </a:p>
          </p:txBody>
        </p:sp>
        <p:cxnSp>
          <p:nvCxnSpPr>
            <p:cNvPr id="1324" name="Google Shape;1324;p82"/>
            <p:cNvCxnSpPr/>
            <p:nvPr/>
          </p:nvCxnSpPr>
          <p:spPr>
            <a:xfrm>
              <a:off x="15127530" y="5322215"/>
              <a:ext cx="0" cy="1650861"/>
            </a:xfrm>
            <a:prstGeom prst="straightConnector1">
              <a:avLst/>
            </a:prstGeom>
            <a:noFill/>
            <a:ln w="12700" cap="flat" cmpd="sng">
              <a:solidFill>
                <a:schemeClr val="accent2"/>
              </a:solidFill>
              <a:prstDash val="solid"/>
              <a:miter lim="800000"/>
              <a:headEnd type="oval" w="med" len="med"/>
              <a:tailEnd type="none" w="sm" len="sm"/>
            </a:ln>
          </p:spPr>
        </p:cxnSp>
      </p:grpSp>
      <p:grpSp>
        <p:nvGrpSpPr>
          <p:cNvPr id="1325" name="Google Shape;1325;p82"/>
          <p:cNvGrpSpPr/>
          <p:nvPr/>
        </p:nvGrpSpPr>
        <p:grpSpPr>
          <a:xfrm>
            <a:off x="7228823" y="2952230"/>
            <a:ext cx="2435562" cy="1577627"/>
            <a:chOff x="6848993" y="2952230"/>
            <a:chExt cx="2435562" cy="1577627"/>
          </a:xfrm>
        </p:grpSpPr>
        <p:cxnSp>
          <p:nvCxnSpPr>
            <p:cNvPr id="1326" name="Google Shape;1326;p82"/>
            <p:cNvCxnSpPr/>
            <p:nvPr/>
          </p:nvCxnSpPr>
          <p:spPr>
            <a:xfrm rot="10800000">
              <a:off x="8042939" y="3715811"/>
              <a:ext cx="1" cy="814046"/>
            </a:xfrm>
            <a:prstGeom prst="straightConnector1">
              <a:avLst/>
            </a:prstGeom>
            <a:noFill/>
            <a:ln w="12700" cap="flat" cmpd="sng">
              <a:solidFill>
                <a:schemeClr val="accent2"/>
              </a:solidFill>
              <a:prstDash val="solid"/>
              <a:miter lim="800000"/>
              <a:headEnd type="oval" w="med" len="med"/>
              <a:tailEnd type="none" w="sm" len="sm"/>
            </a:ln>
          </p:spPr>
        </p:cxnSp>
        <p:sp>
          <p:nvSpPr>
            <p:cNvPr id="1327" name="Google Shape;1327;p82"/>
            <p:cNvSpPr txBox="1"/>
            <p:nvPr/>
          </p:nvSpPr>
          <p:spPr>
            <a:xfrm>
              <a:off x="6848993" y="2952230"/>
              <a:ext cx="243556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Implemented only for L2 penalty</a:t>
              </a:r>
              <a:endParaRPr sz="1400" b="0" i="0" u="none" strike="noStrike" cap="none">
                <a:solidFill>
                  <a:srgbClr val="000000"/>
                </a:solidFill>
                <a:latin typeface="Arial"/>
                <a:ea typeface="Arial"/>
                <a:cs typeface="Arial"/>
                <a:sym typeface="Arial"/>
              </a:endParaRPr>
            </a:p>
          </p:txBody>
        </p:sp>
      </p:grpSp>
      <p:grpSp>
        <p:nvGrpSpPr>
          <p:cNvPr id="1328" name="Google Shape;1328;p82"/>
          <p:cNvGrpSpPr/>
          <p:nvPr/>
        </p:nvGrpSpPr>
        <p:grpSpPr>
          <a:xfrm>
            <a:off x="9928449" y="1968204"/>
            <a:ext cx="1840222" cy="2560946"/>
            <a:chOff x="9998789" y="1968204"/>
            <a:chExt cx="1840222" cy="2560946"/>
          </a:xfrm>
        </p:grpSpPr>
        <p:cxnSp>
          <p:nvCxnSpPr>
            <p:cNvPr id="1329" name="Google Shape;1329;p82"/>
            <p:cNvCxnSpPr/>
            <p:nvPr/>
          </p:nvCxnSpPr>
          <p:spPr>
            <a:xfrm>
              <a:off x="10926904" y="2686929"/>
              <a:ext cx="0" cy="1842221"/>
            </a:xfrm>
            <a:prstGeom prst="straightConnector1">
              <a:avLst/>
            </a:prstGeom>
            <a:noFill/>
            <a:ln w="12700" cap="flat" cmpd="sng">
              <a:solidFill>
                <a:schemeClr val="accent2"/>
              </a:solidFill>
              <a:prstDash val="solid"/>
              <a:miter lim="800000"/>
              <a:headEnd type="none" w="sm" len="sm"/>
              <a:tailEnd type="oval" w="med" len="med"/>
            </a:ln>
          </p:spPr>
        </p:cxnSp>
        <p:sp>
          <p:nvSpPr>
            <p:cNvPr id="1330" name="Google Shape;1330;p82"/>
            <p:cNvSpPr txBox="1"/>
            <p:nvPr/>
          </p:nvSpPr>
          <p:spPr>
            <a:xfrm>
              <a:off x="9998789" y="1968204"/>
              <a:ext cx="1840222" cy="70881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Inverse of regularization</a:t>
              </a:r>
              <a:endParaRPr sz="1400" b="0" i="0" u="none" strike="noStrike" cap="none">
                <a:solidFill>
                  <a:srgbClr val="000000"/>
                </a:solidFill>
                <a:latin typeface="Arial"/>
                <a:ea typeface="Arial"/>
                <a:cs typeface="Arial"/>
                <a:sym typeface="Arial"/>
              </a:endParaRPr>
            </a:p>
          </p:txBody>
        </p:sp>
      </p:grpSp>
      <p:grpSp>
        <p:nvGrpSpPr>
          <p:cNvPr id="1331" name="Google Shape;1331;p82"/>
          <p:cNvGrpSpPr/>
          <p:nvPr/>
        </p:nvGrpSpPr>
        <p:grpSpPr>
          <a:xfrm>
            <a:off x="1574224" y="2179910"/>
            <a:ext cx="5129013" cy="2379933"/>
            <a:chOff x="1574224" y="2179910"/>
            <a:chExt cx="5129013" cy="2379933"/>
          </a:xfrm>
        </p:grpSpPr>
        <p:sp>
          <p:nvSpPr>
            <p:cNvPr id="1332" name="Google Shape;1332;p82"/>
            <p:cNvSpPr txBox="1"/>
            <p:nvPr/>
          </p:nvSpPr>
          <p:spPr>
            <a:xfrm>
              <a:off x="1574224" y="2179910"/>
              <a:ext cx="316789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Specifies the norm used in penalization</a:t>
              </a:r>
              <a:endParaRPr sz="1400" b="0" i="0" u="none" strike="noStrike" cap="none">
                <a:solidFill>
                  <a:srgbClr val="000000"/>
                </a:solidFill>
                <a:latin typeface="Arial"/>
                <a:ea typeface="Arial"/>
                <a:cs typeface="Arial"/>
                <a:sym typeface="Arial"/>
              </a:endParaRPr>
            </a:p>
          </p:txBody>
        </p:sp>
        <p:cxnSp>
          <p:nvCxnSpPr>
            <p:cNvPr id="1333" name="Google Shape;1333;p82"/>
            <p:cNvCxnSpPr/>
            <p:nvPr/>
          </p:nvCxnSpPr>
          <p:spPr>
            <a:xfrm rot="5400000" flipH="1">
              <a:off x="4097197" y="1953803"/>
              <a:ext cx="1645920" cy="3566160"/>
            </a:xfrm>
            <a:prstGeom prst="bentConnector3">
              <a:avLst>
                <a:gd name="adj1" fmla="val 32857"/>
              </a:avLst>
            </a:prstGeom>
            <a:noFill/>
            <a:ln w="12700" cap="flat" cmpd="sng">
              <a:solidFill>
                <a:schemeClr val="accent2"/>
              </a:solidFill>
              <a:prstDash val="solid"/>
              <a:miter lim="800000"/>
              <a:headEnd type="oval" w="med" len="med"/>
              <a:tailEnd type="none" w="sm" len="sm"/>
            </a:ln>
          </p:spPr>
        </p:cxnSp>
      </p:grpSp>
      <p:grpSp>
        <p:nvGrpSpPr>
          <p:cNvPr id="1334" name="Google Shape;1334;p82"/>
          <p:cNvGrpSpPr/>
          <p:nvPr/>
        </p:nvGrpSpPr>
        <p:grpSpPr>
          <a:xfrm>
            <a:off x="506760" y="5283720"/>
            <a:ext cx="2806870" cy="1905439"/>
            <a:chOff x="506760" y="5283720"/>
            <a:chExt cx="2806870" cy="1905439"/>
          </a:xfrm>
        </p:grpSpPr>
        <p:sp>
          <p:nvSpPr>
            <p:cNvPr id="1335" name="Google Shape;1335;p82"/>
            <p:cNvSpPr txBox="1"/>
            <p:nvPr/>
          </p:nvSpPr>
          <p:spPr>
            <a:xfrm>
              <a:off x="506760" y="6481273"/>
              <a:ext cx="2784724"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Seed or the random state instance</a:t>
              </a:r>
              <a:endParaRPr sz="1400" b="0" i="0" u="none" strike="noStrike" cap="none">
                <a:solidFill>
                  <a:srgbClr val="000000"/>
                </a:solidFill>
                <a:latin typeface="Arial"/>
                <a:ea typeface="Arial"/>
                <a:cs typeface="Arial"/>
                <a:sym typeface="Arial"/>
              </a:endParaRPr>
            </a:p>
          </p:txBody>
        </p:sp>
        <p:cxnSp>
          <p:nvCxnSpPr>
            <p:cNvPr id="1336" name="Google Shape;1336;p82"/>
            <p:cNvCxnSpPr/>
            <p:nvPr/>
          </p:nvCxnSpPr>
          <p:spPr>
            <a:xfrm rot="5400000">
              <a:off x="2001009" y="5188165"/>
              <a:ext cx="1217066" cy="1408176"/>
            </a:xfrm>
            <a:prstGeom prst="bentConnector3">
              <a:avLst>
                <a:gd name="adj1" fmla="val 50000"/>
              </a:avLst>
            </a:prstGeom>
            <a:noFill/>
            <a:ln w="12700" cap="flat" cmpd="sng">
              <a:solidFill>
                <a:schemeClr val="accent2"/>
              </a:solidFill>
              <a:prstDash val="solid"/>
              <a:miter lim="800000"/>
              <a:headEnd type="oval" w="med" len="med"/>
              <a:tailEnd type="none" w="sm" len="sm"/>
            </a:ln>
          </p:spPr>
        </p:cxnSp>
      </p:grpSp>
      <p:grpSp>
        <p:nvGrpSpPr>
          <p:cNvPr id="1337" name="Google Shape;1337;p82"/>
          <p:cNvGrpSpPr/>
          <p:nvPr/>
        </p:nvGrpSpPr>
        <p:grpSpPr>
          <a:xfrm>
            <a:off x="4074674" y="5283720"/>
            <a:ext cx="2963098" cy="1901736"/>
            <a:chOff x="4690494" y="5283720"/>
            <a:chExt cx="2963098" cy="1901736"/>
          </a:xfrm>
        </p:grpSpPr>
        <p:sp>
          <p:nvSpPr>
            <p:cNvPr id="1338" name="Google Shape;1338;p82"/>
            <p:cNvSpPr txBox="1"/>
            <p:nvPr/>
          </p:nvSpPr>
          <p:spPr>
            <a:xfrm>
              <a:off x="4690494" y="6477570"/>
              <a:ext cx="296309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Algorithm to use in the optimization problem</a:t>
              </a:r>
              <a:endParaRPr sz="1400" b="0" i="0" u="none" strike="noStrike" cap="none">
                <a:solidFill>
                  <a:srgbClr val="000000"/>
                </a:solidFill>
                <a:latin typeface="Arial"/>
                <a:ea typeface="Arial"/>
                <a:cs typeface="Arial"/>
                <a:sym typeface="Arial"/>
              </a:endParaRPr>
            </a:p>
          </p:txBody>
        </p:sp>
        <p:cxnSp>
          <p:nvCxnSpPr>
            <p:cNvPr id="1339" name="Google Shape;1339;p82"/>
            <p:cNvCxnSpPr/>
            <p:nvPr/>
          </p:nvCxnSpPr>
          <p:spPr>
            <a:xfrm rot="5400000">
              <a:off x="6084504" y="5310362"/>
              <a:ext cx="1217066" cy="1163782"/>
            </a:xfrm>
            <a:prstGeom prst="bentConnector3">
              <a:avLst>
                <a:gd name="adj1" fmla="val 50000"/>
              </a:avLst>
            </a:prstGeom>
            <a:noFill/>
            <a:ln w="12700" cap="flat" cmpd="sng">
              <a:solidFill>
                <a:schemeClr val="accent2"/>
              </a:solidFill>
              <a:prstDash val="solid"/>
              <a:miter lim="800000"/>
              <a:headEnd type="oval" w="med" len="med"/>
              <a:tailEnd type="none" w="sm" len="sm"/>
            </a:ln>
          </p:spPr>
        </p:cxnSp>
      </p:grpSp>
      <p:grpSp>
        <p:nvGrpSpPr>
          <p:cNvPr id="1340" name="Google Shape;1340;p82"/>
          <p:cNvGrpSpPr/>
          <p:nvPr/>
        </p:nvGrpSpPr>
        <p:grpSpPr>
          <a:xfrm>
            <a:off x="7727133" y="5277426"/>
            <a:ext cx="2638809" cy="2898302"/>
            <a:chOff x="7727133" y="5277426"/>
            <a:chExt cx="2638809" cy="2898302"/>
          </a:xfrm>
        </p:grpSpPr>
        <p:sp>
          <p:nvSpPr>
            <p:cNvPr id="1341" name="Google Shape;1341;p82"/>
            <p:cNvSpPr txBox="1"/>
            <p:nvPr/>
          </p:nvSpPr>
          <p:spPr>
            <a:xfrm>
              <a:off x="7727133" y="7467842"/>
              <a:ext cx="2638809"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Can be ovr (binary) or multinomial</a:t>
              </a:r>
              <a:endParaRPr sz="1400" b="0" i="0" u="none" strike="noStrike" cap="none">
                <a:solidFill>
                  <a:srgbClr val="000000"/>
                </a:solidFill>
                <a:latin typeface="Arial"/>
                <a:ea typeface="Arial"/>
                <a:cs typeface="Arial"/>
                <a:sym typeface="Arial"/>
              </a:endParaRPr>
            </a:p>
          </p:txBody>
        </p:sp>
        <p:cxnSp>
          <p:nvCxnSpPr>
            <p:cNvPr id="1342" name="Google Shape;1342;p82"/>
            <p:cNvCxnSpPr/>
            <p:nvPr/>
          </p:nvCxnSpPr>
          <p:spPr>
            <a:xfrm rot="5400000">
              <a:off x="8444870" y="5859317"/>
              <a:ext cx="2161309" cy="997527"/>
            </a:xfrm>
            <a:prstGeom prst="bentConnector3">
              <a:avLst>
                <a:gd name="adj1" fmla="val 50000"/>
              </a:avLst>
            </a:prstGeom>
            <a:noFill/>
            <a:ln w="12700" cap="flat" cmpd="sng">
              <a:solidFill>
                <a:schemeClr val="accent2"/>
              </a:solidFill>
              <a:prstDash val="solid"/>
              <a:miter lim="800000"/>
              <a:headEnd type="oval" w="med" len="med"/>
              <a:tailEnd type="none" w="sm" len="sm"/>
            </a:ln>
          </p:spPr>
        </p:cxnSp>
      </p:grpSp>
      <p:grpSp>
        <p:nvGrpSpPr>
          <p:cNvPr id="1343" name="Google Shape;1343;p82"/>
          <p:cNvGrpSpPr/>
          <p:nvPr/>
        </p:nvGrpSpPr>
        <p:grpSpPr>
          <a:xfrm>
            <a:off x="10837700" y="5285045"/>
            <a:ext cx="2473563" cy="2361247"/>
            <a:chOff x="10837700" y="5285045"/>
            <a:chExt cx="2473563" cy="2361247"/>
          </a:xfrm>
        </p:grpSpPr>
        <p:sp>
          <p:nvSpPr>
            <p:cNvPr id="1344" name="Google Shape;1344;p82"/>
            <p:cNvSpPr txBox="1"/>
            <p:nvPr/>
          </p:nvSpPr>
          <p:spPr>
            <a:xfrm>
              <a:off x="10837700" y="6630629"/>
              <a:ext cx="2398917"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If true, reuse the solution of the previous call</a:t>
              </a:r>
              <a:endParaRPr sz="1400" b="0" i="0" u="none" strike="noStrike" cap="none">
                <a:solidFill>
                  <a:srgbClr val="000000"/>
                </a:solidFill>
                <a:latin typeface="Arial"/>
                <a:ea typeface="Arial"/>
                <a:cs typeface="Arial"/>
                <a:sym typeface="Arial"/>
              </a:endParaRPr>
            </a:p>
          </p:txBody>
        </p:sp>
        <p:cxnSp>
          <p:nvCxnSpPr>
            <p:cNvPr id="1345" name="Google Shape;1345;p82"/>
            <p:cNvCxnSpPr/>
            <p:nvPr/>
          </p:nvCxnSpPr>
          <p:spPr>
            <a:xfrm rot="5400000">
              <a:off x="12001796" y="5314351"/>
              <a:ext cx="1338773" cy="1280160"/>
            </a:xfrm>
            <a:prstGeom prst="bentConnector3">
              <a:avLst>
                <a:gd name="adj1" fmla="val 50000"/>
              </a:avLst>
            </a:prstGeom>
            <a:noFill/>
            <a:ln w="12700" cap="flat" cmpd="sng">
              <a:solidFill>
                <a:schemeClr val="accent2"/>
              </a:solidFill>
              <a:prstDash val="solid"/>
              <a:miter lim="800000"/>
              <a:headEnd type="oval" w="med" len="med"/>
              <a:tailEnd type="none" w="sm" len="sm"/>
            </a:ln>
          </p:spPr>
        </p:cxnSp>
      </p:grpSp>
      <p:grpSp>
        <p:nvGrpSpPr>
          <p:cNvPr id="1346" name="Google Shape;1346;p82"/>
          <p:cNvGrpSpPr/>
          <p:nvPr/>
        </p:nvGrpSpPr>
        <p:grpSpPr>
          <a:xfrm>
            <a:off x="12237469" y="2369350"/>
            <a:ext cx="2429523" cy="2172836"/>
            <a:chOff x="12237469" y="2397486"/>
            <a:chExt cx="2429523" cy="2172836"/>
          </a:xfrm>
        </p:grpSpPr>
        <p:sp>
          <p:nvSpPr>
            <p:cNvPr id="1347" name="Google Shape;1347;p82"/>
            <p:cNvSpPr txBox="1"/>
            <p:nvPr/>
          </p:nvSpPr>
          <p:spPr>
            <a:xfrm>
              <a:off x="12884640" y="2397486"/>
              <a:ext cx="1782352" cy="70881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Open Sans"/>
                  <a:ea typeface="Open Sans"/>
                  <a:cs typeface="Open Sans"/>
                  <a:sym typeface="Open Sans"/>
                </a:rPr>
                <a:t>Calculates	 the intercept</a:t>
              </a:r>
              <a:endParaRPr sz="1400" b="0" i="0" u="none" strike="noStrike" cap="none">
                <a:solidFill>
                  <a:srgbClr val="000000"/>
                </a:solidFill>
                <a:latin typeface="Arial"/>
                <a:ea typeface="Arial"/>
                <a:cs typeface="Arial"/>
                <a:sym typeface="Arial"/>
              </a:endParaRPr>
            </a:p>
          </p:txBody>
        </p:sp>
        <p:cxnSp>
          <p:nvCxnSpPr>
            <p:cNvPr id="1348" name="Google Shape;1348;p82"/>
            <p:cNvCxnSpPr/>
            <p:nvPr/>
          </p:nvCxnSpPr>
          <p:spPr>
            <a:xfrm rot="-5400000">
              <a:off x="12283189" y="3061562"/>
              <a:ext cx="1463040" cy="1554480"/>
            </a:xfrm>
            <a:prstGeom prst="bentConnector3">
              <a:avLst>
                <a:gd name="adj1" fmla="val 46154"/>
              </a:avLst>
            </a:prstGeom>
            <a:noFill/>
            <a:ln w="12700" cap="flat" cmpd="sng">
              <a:solidFill>
                <a:schemeClr val="accent2"/>
              </a:solidFill>
              <a:prstDash val="solid"/>
              <a:miter lim="800000"/>
              <a:headEnd type="oval" w="med" len="med"/>
              <a:tailEnd type="none" w="sm" len="sm"/>
            </a:ln>
          </p:spPr>
        </p:cxnSp>
      </p:grpSp>
      <p:pic>
        <p:nvPicPr>
          <p:cNvPr id="1349" name="Google Shape;1349;p82"/>
          <p:cNvPicPr preferRelativeResize="0"/>
          <p:nvPr/>
        </p:nvPicPr>
        <p:blipFill rotWithShape="1">
          <a:blip r:embed="rId3">
            <a:alphaModFix/>
          </a:blip>
          <a:srcRect/>
          <a:stretch/>
        </p:blipFill>
        <p:spPr>
          <a:xfrm>
            <a:off x="1328676" y="506872"/>
            <a:ext cx="13567387" cy="6241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83"/>
          <p:cNvSpPr txBox="1">
            <a:spLocks noGrp="1"/>
          </p:cNvSpPr>
          <p:nvPr>
            <p:ph type="body" idx="1"/>
          </p:nvPr>
        </p:nvSpPr>
        <p:spPr>
          <a:xfrm>
            <a:off x="3028276" y="4201721"/>
            <a:ext cx="10199449" cy="74055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3F3F3F"/>
              </a:buClr>
              <a:buSzPts val="3200"/>
              <a:buNone/>
            </a:pPr>
            <a:r>
              <a:rPr lang="en-US">
                <a:latin typeface="Open Sans ExtraBold"/>
                <a:ea typeface="Open Sans ExtraBold"/>
                <a:cs typeface="Open Sans ExtraBold"/>
                <a:sym typeface="Open Sans ExtraBold"/>
              </a:rPr>
              <a:t>Supervised Learning Models: : K-Nearest Neighbors </a:t>
            </a:r>
            <a:endParaRPr>
              <a:solidFill>
                <a:schemeClr val="lt1"/>
              </a:solidFill>
              <a:latin typeface="Open Sans ExtraBold"/>
              <a:ea typeface="Open Sans ExtraBold"/>
              <a:cs typeface="Open Sans ExtraBold"/>
              <a:sym typeface="Open Sans Extra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8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Models: K-Nearest Neighbors (K-NN)</a:t>
            </a:r>
            <a:endParaRPr/>
          </a:p>
        </p:txBody>
      </p:sp>
      <p:sp>
        <p:nvSpPr>
          <p:cNvPr id="1361" name="Google Shape;1361;p84"/>
          <p:cNvSpPr txBox="1">
            <a:spLocks noGrp="1"/>
          </p:cNvSpPr>
          <p:nvPr>
            <p:ph type="body" idx="4294967295"/>
          </p:nvPr>
        </p:nvSpPr>
        <p:spPr>
          <a:xfrm>
            <a:off x="1024020" y="1150938"/>
            <a:ext cx="13721774" cy="78105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K-Nearest Neighbors, or K-NN, is one of the simplest machine learning algorithms used for both classification and regression problem types.</a:t>
            </a:r>
            <a:endParaRPr sz="2200">
              <a:latin typeface="Open Sans"/>
              <a:ea typeface="Open Sans"/>
              <a:cs typeface="Open Sans"/>
              <a:sym typeface="Open Sans"/>
            </a:endParaRPr>
          </a:p>
        </p:txBody>
      </p:sp>
      <p:pic>
        <p:nvPicPr>
          <p:cNvPr id="1362" name="Google Shape;1362;p84"/>
          <p:cNvPicPr preferRelativeResize="0"/>
          <p:nvPr/>
        </p:nvPicPr>
        <p:blipFill rotWithShape="1">
          <a:blip r:embed="rId3">
            <a:alphaModFix/>
          </a:blip>
          <a:srcRect/>
          <a:stretch/>
        </p:blipFill>
        <p:spPr>
          <a:xfrm>
            <a:off x="4186407" y="2883172"/>
            <a:ext cx="7680473" cy="5464952"/>
          </a:xfrm>
          <a:prstGeom prst="rect">
            <a:avLst/>
          </a:prstGeom>
          <a:noFill/>
          <a:ln>
            <a:noFill/>
          </a:ln>
        </p:spPr>
      </p:pic>
      <p:cxnSp>
        <p:nvCxnSpPr>
          <p:cNvPr id="1363" name="Google Shape;1363;p84"/>
          <p:cNvCxnSpPr/>
          <p:nvPr/>
        </p:nvCxnSpPr>
        <p:spPr>
          <a:xfrm rot="10800000">
            <a:off x="3373120" y="2388807"/>
            <a:ext cx="432816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64" name="Google Shape;1364;p84"/>
          <p:cNvCxnSpPr/>
          <p:nvPr/>
        </p:nvCxnSpPr>
        <p:spPr>
          <a:xfrm>
            <a:off x="7701280" y="2418080"/>
            <a:ext cx="0" cy="6908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65" name="Google Shape;1365;p84"/>
          <p:cNvCxnSpPr/>
          <p:nvPr/>
        </p:nvCxnSpPr>
        <p:spPr>
          <a:xfrm>
            <a:off x="5262880" y="2388807"/>
            <a:ext cx="0" cy="720153"/>
          </a:xfrm>
          <a:prstGeom prst="straightConnector1">
            <a:avLst/>
          </a:prstGeom>
          <a:noFill/>
          <a:ln w="9525" cap="flat" cmpd="sng">
            <a:solidFill>
              <a:schemeClr val="accent1"/>
            </a:solidFill>
            <a:prstDash val="solid"/>
            <a:miter lim="800000"/>
            <a:headEnd type="none" w="sm" len="sm"/>
            <a:tailEnd type="triangle" w="med" len="med"/>
          </a:ln>
        </p:spPr>
      </p:cxnSp>
      <p:sp>
        <p:nvSpPr>
          <p:cNvPr id="1366" name="Google Shape;1366;p84"/>
          <p:cNvSpPr txBox="1"/>
          <p:nvPr/>
        </p:nvSpPr>
        <p:spPr>
          <a:xfrm>
            <a:off x="1510411" y="2172321"/>
            <a:ext cx="1822935" cy="8485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Features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(Attributes)</a:t>
            </a:r>
            <a:endParaRPr sz="1400" b="0" i="0" u="none" strike="noStrike" cap="none">
              <a:solidFill>
                <a:srgbClr val="000000"/>
              </a:solidFill>
              <a:latin typeface="Arial"/>
              <a:ea typeface="Arial"/>
              <a:cs typeface="Arial"/>
              <a:sym typeface="Arial"/>
            </a:endParaRPr>
          </a:p>
        </p:txBody>
      </p:sp>
      <p:pic>
        <p:nvPicPr>
          <p:cNvPr id="1367" name="Google Shape;1367;p84"/>
          <p:cNvPicPr preferRelativeResize="0"/>
          <p:nvPr/>
        </p:nvPicPr>
        <p:blipFill rotWithShape="1">
          <a:blip r:embed="rId4">
            <a:alphaModFix/>
          </a:blip>
          <a:srcRect/>
          <a:stretch/>
        </p:blipFill>
        <p:spPr>
          <a:xfrm>
            <a:off x="-95900" y="506872"/>
            <a:ext cx="16416540" cy="6241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8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Models: K-Nearest Neighbors</a:t>
            </a:r>
            <a:endParaRPr/>
          </a:p>
        </p:txBody>
      </p:sp>
      <p:grpSp>
        <p:nvGrpSpPr>
          <p:cNvPr id="1374" name="Google Shape;1374;p85"/>
          <p:cNvGrpSpPr/>
          <p:nvPr/>
        </p:nvGrpSpPr>
        <p:grpSpPr>
          <a:xfrm>
            <a:off x="528184" y="7668556"/>
            <a:ext cx="15199632" cy="854732"/>
            <a:chOff x="475343" y="7668556"/>
            <a:chExt cx="15199632" cy="854732"/>
          </a:xfrm>
        </p:grpSpPr>
        <p:pic>
          <p:nvPicPr>
            <p:cNvPr id="1375" name="Google Shape;1375;p85"/>
            <p:cNvPicPr preferRelativeResize="0"/>
            <p:nvPr/>
          </p:nvPicPr>
          <p:blipFill rotWithShape="1">
            <a:blip r:embed="rId3">
              <a:alphaModFix/>
            </a:blip>
            <a:srcRect/>
            <a:stretch/>
          </p:blipFill>
          <p:spPr>
            <a:xfrm>
              <a:off x="475343" y="7668556"/>
              <a:ext cx="896258" cy="854732"/>
            </a:xfrm>
            <a:prstGeom prst="rect">
              <a:avLst/>
            </a:prstGeom>
            <a:noFill/>
            <a:ln>
              <a:noFill/>
            </a:ln>
          </p:spPr>
        </p:pic>
        <p:sp>
          <p:nvSpPr>
            <p:cNvPr id="1376" name="Google Shape;1376;p85"/>
            <p:cNvSpPr/>
            <p:nvPr/>
          </p:nvSpPr>
          <p:spPr>
            <a:xfrm>
              <a:off x="1146175" y="7698515"/>
              <a:ext cx="14528800" cy="776570"/>
            </a:xfrm>
            <a:prstGeom prst="roundRect">
              <a:avLst>
                <a:gd name="adj" fmla="val 16667"/>
              </a:avLst>
            </a:prstGeom>
            <a:noFill/>
            <a:ln w="12700" cap="flat" cmpd="sng">
              <a:solidFill>
                <a:srgbClr val="00BEBE"/>
              </a:solidFill>
              <a:prstDash val="solid"/>
              <a:miter lim="800000"/>
              <a:headEnd type="none" w="sm" len="sm"/>
              <a:tailEnd type="none" w="sm" len="sm"/>
            </a:ln>
          </p:spPr>
          <p:txBody>
            <a:bodyPr spcFirstLastPara="1" wrap="square" lIns="91425" tIns="45700" rIns="91425" bIns="45700" anchor="ctr" anchorCtr="0">
              <a:noAutofit/>
            </a:bodyPr>
            <a:lstStyle/>
            <a:p>
              <a:pPr marL="2286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404040"/>
                  </a:solidFill>
                  <a:latin typeface="Open Sans"/>
                  <a:ea typeface="Open Sans"/>
                  <a:cs typeface="Open Sans"/>
                  <a:sym typeface="Open Sans"/>
                </a:rPr>
                <a:t>If you are using this method for binary classification, choose an odd number for k to avoid the case of a </a:t>
              </a:r>
              <a:r>
                <a:rPr lang="en-US" sz="2200" b="1" i="0" u="none" strike="noStrike" cap="none">
                  <a:solidFill>
                    <a:srgbClr val="404040"/>
                  </a:solidFill>
                  <a:latin typeface="Open Sans"/>
                  <a:ea typeface="Open Sans"/>
                  <a:cs typeface="Open Sans"/>
                  <a:sym typeface="Open Sans"/>
                </a:rPr>
                <a:t>tied</a:t>
              </a:r>
              <a:r>
                <a:rPr lang="en-US" sz="2200" b="0" i="0" u="none" strike="noStrike" cap="none">
                  <a:solidFill>
                    <a:srgbClr val="404040"/>
                  </a:solidFill>
                  <a:latin typeface="Open Sans"/>
                  <a:ea typeface="Open Sans"/>
                  <a:cs typeface="Open Sans"/>
                  <a:sym typeface="Open Sans"/>
                </a:rPr>
                <a:t> distance between two classes.</a:t>
              </a:r>
              <a:endParaRPr sz="2200" b="0" i="0" u="none" strike="noStrike" cap="none">
                <a:solidFill>
                  <a:srgbClr val="000000"/>
                </a:solidFill>
                <a:latin typeface="Arial"/>
                <a:ea typeface="Arial"/>
                <a:cs typeface="Arial"/>
                <a:sym typeface="Arial"/>
              </a:endParaRPr>
            </a:p>
          </p:txBody>
        </p:sp>
      </p:grpSp>
      <p:sp>
        <p:nvSpPr>
          <p:cNvPr id="1377" name="Google Shape;1377;p85"/>
          <p:cNvSpPr/>
          <p:nvPr/>
        </p:nvSpPr>
        <p:spPr>
          <a:xfrm>
            <a:off x="6260671" y="2758006"/>
            <a:ext cx="3899338" cy="4041228"/>
          </a:xfrm>
          <a:prstGeom prst="ellipse">
            <a:avLst/>
          </a:prstGeom>
          <a:solidFill>
            <a:srgbClr val="BBD6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cxnSp>
        <p:nvCxnSpPr>
          <p:cNvPr id="1378" name="Google Shape;1378;p85"/>
          <p:cNvCxnSpPr/>
          <p:nvPr/>
        </p:nvCxnSpPr>
        <p:spPr>
          <a:xfrm>
            <a:off x="4319653" y="6996303"/>
            <a:ext cx="7441324" cy="15765"/>
          </a:xfrm>
          <a:prstGeom prst="straightConnector1">
            <a:avLst/>
          </a:prstGeom>
          <a:noFill/>
          <a:ln w="38100" cap="flat" cmpd="sng">
            <a:solidFill>
              <a:srgbClr val="FF0000"/>
            </a:solidFill>
            <a:prstDash val="solid"/>
            <a:miter lim="800000"/>
            <a:headEnd type="none" w="sm" len="sm"/>
            <a:tailEnd type="stealth" w="med" len="med"/>
          </a:ln>
        </p:spPr>
      </p:cxnSp>
      <p:cxnSp>
        <p:nvCxnSpPr>
          <p:cNvPr id="1379" name="Google Shape;1379;p85"/>
          <p:cNvCxnSpPr/>
          <p:nvPr/>
        </p:nvCxnSpPr>
        <p:spPr>
          <a:xfrm rot="10800000" flipH="1">
            <a:off x="4317982" y="2447957"/>
            <a:ext cx="24557" cy="4564111"/>
          </a:xfrm>
          <a:prstGeom prst="straightConnector1">
            <a:avLst/>
          </a:prstGeom>
          <a:noFill/>
          <a:ln w="38100" cap="flat" cmpd="sng">
            <a:solidFill>
              <a:srgbClr val="FF0000"/>
            </a:solidFill>
            <a:prstDash val="solid"/>
            <a:miter lim="800000"/>
            <a:headEnd type="none" w="sm" len="sm"/>
            <a:tailEnd type="stealth" w="med" len="med"/>
          </a:ln>
        </p:spPr>
      </p:cxnSp>
      <p:sp>
        <p:nvSpPr>
          <p:cNvPr id="1380" name="Google Shape;1380;p85"/>
          <p:cNvSpPr/>
          <p:nvPr/>
        </p:nvSpPr>
        <p:spPr>
          <a:xfrm>
            <a:off x="7164565" y="3661899"/>
            <a:ext cx="2049517" cy="2112580"/>
          </a:xfrm>
          <a:prstGeom prst="ellipse">
            <a:avLst/>
          </a:prstGeom>
          <a:solidFill>
            <a:srgbClr val="FEE5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cxnSp>
        <p:nvCxnSpPr>
          <p:cNvPr id="1381" name="Google Shape;1381;p85"/>
          <p:cNvCxnSpPr/>
          <p:nvPr/>
        </p:nvCxnSpPr>
        <p:spPr>
          <a:xfrm rot="10800000" flipH="1">
            <a:off x="8238440" y="3385000"/>
            <a:ext cx="1368109" cy="1321062"/>
          </a:xfrm>
          <a:prstGeom prst="straightConnector1">
            <a:avLst/>
          </a:prstGeom>
          <a:noFill/>
          <a:ln w="38100" cap="flat" cmpd="sng">
            <a:solidFill>
              <a:srgbClr val="FF0000"/>
            </a:solidFill>
            <a:prstDash val="dash"/>
            <a:miter lim="800000"/>
            <a:headEnd type="none" w="sm" len="sm"/>
            <a:tailEnd type="stealth" w="med" len="med"/>
          </a:ln>
        </p:spPr>
      </p:cxnSp>
      <p:cxnSp>
        <p:nvCxnSpPr>
          <p:cNvPr id="1382" name="Google Shape;1382;p85"/>
          <p:cNvCxnSpPr/>
          <p:nvPr/>
        </p:nvCxnSpPr>
        <p:spPr>
          <a:xfrm rot="10800000">
            <a:off x="7606000" y="3866851"/>
            <a:ext cx="646386" cy="851338"/>
          </a:xfrm>
          <a:prstGeom prst="straightConnector1">
            <a:avLst/>
          </a:prstGeom>
          <a:noFill/>
          <a:ln w="38100" cap="flat" cmpd="sng">
            <a:solidFill>
              <a:srgbClr val="FF0000"/>
            </a:solidFill>
            <a:prstDash val="dash"/>
            <a:miter lim="800000"/>
            <a:headEnd type="none" w="sm" len="sm"/>
            <a:tailEnd type="stealth" w="med" len="med"/>
          </a:ln>
        </p:spPr>
      </p:cxnSp>
      <p:sp>
        <p:nvSpPr>
          <p:cNvPr id="1383" name="Google Shape;1383;p85"/>
          <p:cNvSpPr/>
          <p:nvPr/>
        </p:nvSpPr>
        <p:spPr>
          <a:xfrm>
            <a:off x="7479876" y="4607830"/>
            <a:ext cx="252248" cy="189187"/>
          </a:xfrm>
          <a:prstGeom prst="ellipse">
            <a:avLst/>
          </a:prstGeom>
          <a:solidFill>
            <a:srgbClr val="ED6C7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sp>
        <p:nvSpPr>
          <p:cNvPr id="1384" name="Google Shape;1384;p85"/>
          <p:cNvSpPr/>
          <p:nvPr/>
        </p:nvSpPr>
        <p:spPr>
          <a:xfrm>
            <a:off x="7853000" y="4980954"/>
            <a:ext cx="252248" cy="189187"/>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sp>
        <p:nvSpPr>
          <p:cNvPr id="1385" name="Google Shape;1385;p85"/>
          <p:cNvSpPr/>
          <p:nvPr/>
        </p:nvSpPr>
        <p:spPr>
          <a:xfrm>
            <a:off x="8720097" y="4492216"/>
            <a:ext cx="252248" cy="189187"/>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sp>
        <p:nvSpPr>
          <p:cNvPr id="1386" name="Google Shape;1386;p85"/>
          <p:cNvSpPr/>
          <p:nvPr/>
        </p:nvSpPr>
        <p:spPr>
          <a:xfrm>
            <a:off x="6575986" y="4602574"/>
            <a:ext cx="252248" cy="189187"/>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sp>
        <p:nvSpPr>
          <p:cNvPr id="1387" name="Google Shape;1387;p85"/>
          <p:cNvSpPr/>
          <p:nvPr/>
        </p:nvSpPr>
        <p:spPr>
          <a:xfrm>
            <a:off x="9193063" y="5280492"/>
            <a:ext cx="252248" cy="189187"/>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sp>
        <p:nvSpPr>
          <p:cNvPr id="1388" name="Google Shape;1388;p85"/>
          <p:cNvSpPr/>
          <p:nvPr/>
        </p:nvSpPr>
        <p:spPr>
          <a:xfrm>
            <a:off x="8357490" y="3120616"/>
            <a:ext cx="252248" cy="189187"/>
          </a:xfrm>
          <a:prstGeom prst="ellipse">
            <a:avLst/>
          </a:prstGeom>
          <a:solidFill>
            <a:srgbClr val="ED6C7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grpSp>
        <p:nvGrpSpPr>
          <p:cNvPr id="1389" name="Google Shape;1389;p85"/>
          <p:cNvGrpSpPr/>
          <p:nvPr/>
        </p:nvGrpSpPr>
        <p:grpSpPr>
          <a:xfrm>
            <a:off x="5330113" y="2988211"/>
            <a:ext cx="2218489" cy="857458"/>
            <a:chOff x="5060885" y="3385000"/>
            <a:chExt cx="2218489" cy="857458"/>
          </a:xfrm>
        </p:grpSpPr>
        <p:sp>
          <p:nvSpPr>
            <p:cNvPr id="1390" name="Google Shape;1390;p85"/>
            <p:cNvSpPr txBox="1"/>
            <p:nvPr/>
          </p:nvSpPr>
          <p:spPr>
            <a:xfrm>
              <a:off x="5060885" y="3385000"/>
              <a:ext cx="830158" cy="4842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K=3</a:t>
              </a:r>
              <a:endParaRPr sz="1400" b="0" i="0" u="none" strike="noStrike" cap="none">
                <a:solidFill>
                  <a:srgbClr val="000000"/>
                </a:solidFill>
                <a:latin typeface="Arial"/>
                <a:ea typeface="Arial"/>
                <a:cs typeface="Arial"/>
                <a:sym typeface="Arial"/>
              </a:endParaRPr>
            </a:p>
          </p:txBody>
        </p:sp>
        <p:cxnSp>
          <p:nvCxnSpPr>
            <p:cNvPr id="1391" name="Google Shape;1391;p85"/>
            <p:cNvCxnSpPr/>
            <p:nvPr/>
          </p:nvCxnSpPr>
          <p:spPr>
            <a:xfrm rot="10800000">
              <a:off x="5802590" y="3638884"/>
              <a:ext cx="1476784" cy="603574"/>
            </a:xfrm>
            <a:prstGeom prst="straightConnector1">
              <a:avLst/>
            </a:prstGeom>
            <a:noFill/>
            <a:ln w="9525" cap="flat" cmpd="sng">
              <a:solidFill>
                <a:srgbClr val="3F3F3F"/>
              </a:solidFill>
              <a:prstDash val="solid"/>
              <a:miter lim="800000"/>
              <a:headEnd type="none" w="sm" len="sm"/>
              <a:tailEnd type="none" w="sm" len="sm"/>
            </a:ln>
          </p:spPr>
        </p:cxnSp>
      </p:grpSp>
      <p:grpSp>
        <p:nvGrpSpPr>
          <p:cNvPr id="1392" name="Google Shape;1392;p85"/>
          <p:cNvGrpSpPr/>
          <p:nvPr/>
        </p:nvGrpSpPr>
        <p:grpSpPr>
          <a:xfrm>
            <a:off x="9722444" y="2708194"/>
            <a:ext cx="2265333" cy="715694"/>
            <a:chOff x="10007408" y="3470221"/>
            <a:chExt cx="2265333" cy="715694"/>
          </a:xfrm>
        </p:grpSpPr>
        <p:sp>
          <p:nvSpPr>
            <p:cNvPr id="1393" name="Google Shape;1393;p85"/>
            <p:cNvSpPr txBox="1"/>
            <p:nvPr/>
          </p:nvSpPr>
          <p:spPr>
            <a:xfrm>
              <a:off x="11247983" y="3470221"/>
              <a:ext cx="1024758" cy="47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rgbClr val="000000"/>
                  </a:solidFill>
                  <a:latin typeface="Open Sans"/>
                  <a:ea typeface="Open Sans"/>
                  <a:cs typeface="Open Sans"/>
                  <a:sym typeface="Open Sans"/>
                </a:rPr>
                <a:t>K=6</a:t>
              </a:r>
              <a:endParaRPr sz="1400" b="0" i="0" u="none" strike="noStrike" cap="none">
                <a:solidFill>
                  <a:srgbClr val="000000"/>
                </a:solidFill>
                <a:latin typeface="Arial"/>
                <a:ea typeface="Arial"/>
                <a:cs typeface="Arial"/>
                <a:sym typeface="Arial"/>
              </a:endParaRPr>
            </a:p>
          </p:txBody>
        </p:sp>
        <p:cxnSp>
          <p:nvCxnSpPr>
            <p:cNvPr id="1394" name="Google Shape;1394;p85"/>
            <p:cNvCxnSpPr/>
            <p:nvPr/>
          </p:nvCxnSpPr>
          <p:spPr>
            <a:xfrm rot="10800000" flipH="1">
              <a:off x="10007408" y="3697184"/>
              <a:ext cx="1245476" cy="488731"/>
            </a:xfrm>
            <a:prstGeom prst="straightConnector1">
              <a:avLst/>
            </a:prstGeom>
            <a:noFill/>
            <a:ln w="9525" cap="flat" cmpd="sng">
              <a:solidFill>
                <a:srgbClr val="3F3F3F"/>
              </a:solidFill>
              <a:prstDash val="solid"/>
              <a:miter lim="800000"/>
              <a:headEnd type="none" w="sm" len="sm"/>
              <a:tailEnd type="none" w="sm" len="sm"/>
            </a:ln>
          </p:spPr>
        </p:cxnSp>
      </p:grpSp>
      <p:sp>
        <p:nvSpPr>
          <p:cNvPr id="1395" name="Google Shape;1395;p85"/>
          <p:cNvSpPr/>
          <p:nvPr/>
        </p:nvSpPr>
        <p:spPr>
          <a:xfrm>
            <a:off x="8017510" y="3911386"/>
            <a:ext cx="286572" cy="324652"/>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sp>
        <p:nvSpPr>
          <p:cNvPr id="1396" name="Google Shape;1396;p85"/>
          <p:cNvSpPr/>
          <p:nvPr/>
        </p:nvSpPr>
        <p:spPr>
          <a:xfrm>
            <a:off x="10154356" y="5696662"/>
            <a:ext cx="252248" cy="189187"/>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sp>
        <p:nvSpPr>
          <p:cNvPr id="1397" name="Google Shape;1397;p85"/>
          <p:cNvSpPr/>
          <p:nvPr/>
        </p:nvSpPr>
        <p:spPr>
          <a:xfrm>
            <a:off x="10365370" y="5063615"/>
            <a:ext cx="252248" cy="189187"/>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sp>
        <p:nvSpPr>
          <p:cNvPr id="1398" name="Google Shape;1398;p85"/>
          <p:cNvSpPr/>
          <p:nvPr/>
        </p:nvSpPr>
        <p:spPr>
          <a:xfrm>
            <a:off x="6955773" y="2675139"/>
            <a:ext cx="252248" cy="189187"/>
          </a:xfrm>
          <a:prstGeom prst="ellipse">
            <a:avLst/>
          </a:prstGeom>
          <a:solidFill>
            <a:srgbClr val="ED6C7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sp>
        <p:nvSpPr>
          <p:cNvPr id="1399" name="Google Shape;1399;p85"/>
          <p:cNvSpPr/>
          <p:nvPr/>
        </p:nvSpPr>
        <p:spPr>
          <a:xfrm>
            <a:off x="8092933" y="2282404"/>
            <a:ext cx="252248" cy="189187"/>
          </a:xfrm>
          <a:prstGeom prst="ellipse">
            <a:avLst/>
          </a:prstGeom>
          <a:solidFill>
            <a:srgbClr val="ED6C7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FFFFFF"/>
              </a:solidFill>
              <a:latin typeface="Open Sans"/>
              <a:ea typeface="Open Sans"/>
              <a:cs typeface="Open Sans"/>
              <a:sym typeface="Open Sans"/>
            </a:endParaRPr>
          </a:p>
        </p:txBody>
      </p:sp>
      <p:pic>
        <p:nvPicPr>
          <p:cNvPr id="1400" name="Google Shape;1400;p85"/>
          <p:cNvPicPr preferRelativeResize="0"/>
          <p:nvPr/>
        </p:nvPicPr>
        <p:blipFill rotWithShape="1">
          <a:blip r:embed="rId4">
            <a:alphaModFix/>
          </a:blip>
          <a:srcRect/>
          <a:stretch/>
        </p:blipFill>
        <p:spPr>
          <a:xfrm>
            <a:off x="1328676" y="506872"/>
            <a:ext cx="13567387" cy="62419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8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Supervised Learning Models: K-Nearest Neighbors</a:t>
            </a:r>
            <a:endParaRPr/>
          </a:p>
        </p:txBody>
      </p:sp>
      <p:sp>
        <p:nvSpPr>
          <p:cNvPr id="1407" name="Google Shape;1407;p86"/>
          <p:cNvSpPr txBox="1">
            <a:spLocks noGrp="1"/>
          </p:cNvSpPr>
          <p:nvPr>
            <p:ph type="body" idx="4294967295"/>
          </p:nvPr>
        </p:nvSpPr>
        <p:spPr>
          <a:xfrm>
            <a:off x="723140" y="1023767"/>
            <a:ext cx="15095537" cy="1095579"/>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K-means finds the best centroids by alternatively assigning random centroids to a dataset and selecting mean data points from the resulting clusters to form new centroids. It continues this process iteratively until the model is optimized.</a:t>
            </a:r>
            <a:endParaRPr sz="2200">
              <a:latin typeface="Open Sans"/>
              <a:ea typeface="Open Sans"/>
              <a:cs typeface="Open Sans"/>
              <a:sym typeface="Open Sans"/>
            </a:endParaRPr>
          </a:p>
        </p:txBody>
      </p:sp>
      <p:pic>
        <p:nvPicPr>
          <p:cNvPr id="1408" name="Google Shape;1408;p86"/>
          <p:cNvPicPr preferRelativeResize="0"/>
          <p:nvPr/>
        </p:nvPicPr>
        <p:blipFill rotWithShape="1">
          <a:blip r:embed="rId3">
            <a:alphaModFix/>
          </a:blip>
          <a:srcRect/>
          <a:stretch/>
        </p:blipFill>
        <p:spPr>
          <a:xfrm>
            <a:off x="4186407" y="2883172"/>
            <a:ext cx="7680473" cy="5464952"/>
          </a:xfrm>
          <a:prstGeom prst="rect">
            <a:avLst/>
          </a:prstGeom>
          <a:noFill/>
          <a:ln>
            <a:noFill/>
          </a:ln>
        </p:spPr>
      </p:pic>
      <p:cxnSp>
        <p:nvCxnSpPr>
          <p:cNvPr id="1409" name="Google Shape;1409;p86"/>
          <p:cNvCxnSpPr/>
          <p:nvPr/>
        </p:nvCxnSpPr>
        <p:spPr>
          <a:xfrm rot="10800000">
            <a:off x="3373120" y="2388807"/>
            <a:ext cx="432816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10" name="Google Shape;1410;p86"/>
          <p:cNvCxnSpPr/>
          <p:nvPr/>
        </p:nvCxnSpPr>
        <p:spPr>
          <a:xfrm>
            <a:off x="7701280" y="2418080"/>
            <a:ext cx="0" cy="6908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11" name="Google Shape;1411;p86"/>
          <p:cNvCxnSpPr/>
          <p:nvPr/>
        </p:nvCxnSpPr>
        <p:spPr>
          <a:xfrm>
            <a:off x="5262880" y="2388807"/>
            <a:ext cx="0" cy="720153"/>
          </a:xfrm>
          <a:prstGeom prst="straightConnector1">
            <a:avLst/>
          </a:prstGeom>
          <a:noFill/>
          <a:ln w="9525" cap="flat" cmpd="sng">
            <a:solidFill>
              <a:schemeClr val="accent1"/>
            </a:solidFill>
            <a:prstDash val="solid"/>
            <a:miter lim="800000"/>
            <a:headEnd type="none" w="sm" len="sm"/>
            <a:tailEnd type="triangle" w="med" len="med"/>
          </a:ln>
        </p:spPr>
      </p:cxnSp>
      <p:sp>
        <p:nvSpPr>
          <p:cNvPr id="1412" name="Google Shape;1412;p86"/>
          <p:cNvSpPr txBox="1"/>
          <p:nvPr/>
        </p:nvSpPr>
        <p:spPr>
          <a:xfrm>
            <a:off x="1510411" y="2172321"/>
            <a:ext cx="1822935" cy="8485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Features</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(Attributes)</a:t>
            </a:r>
            <a:endParaRPr sz="2200" b="0" i="0" u="none" strike="noStrike" cap="none">
              <a:solidFill>
                <a:srgbClr val="000000"/>
              </a:solidFill>
              <a:latin typeface="Arial"/>
              <a:ea typeface="Arial"/>
              <a:cs typeface="Arial"/>
              <a:sym typeface="Arial"/>
            </a:endParaRPr>
          </a:p>
        </p:txBody>
      </p:sp>
      <p:cxnSp>
        <p:nvCxnSpPr>
          <p:cNvPr id="1413" name="Google Shape;1413;p86"/>
          <p:cNvCxnSpPr/>
          <p:nvPr/>
        </p:nvCxnSpPr>
        <p:spPr>
          <a:xfrm>
            <a:off x="10403840" y="2418080"/>
            <a:ext cx="0" cy="6908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14" name="Google Shape;1414;p86"/>
          <p:cNvCxnSpPr/>
          <p:nvPr/>
        </p:nvCxnSpPr>
        <p:spPr>
          <a:xfrm>
            <a:off x="10403840" y="2418080"/>
            <a:ext cx="2214880" cy="0"/>
          </a:xfrm>
          <a:prstGeom prst="straightConnector1">
            <a:avLst/>
          </a:prstGeom>
          <a:noFill/>
          <a:ln w="9525" cap="flat" cmpd="sng">
            <a:solidFill>
              <a:schemeClr val="accent1"/>
            </a:solidFill>
            <a:prstDash val="solid"/>
            <a:miter lim="800000"/>
            <a:headEnd type="none" w="sm" len="sm"/>
            <a:tailEnd type="none" w="sm" len="sm"/>
          </a:ln>
        </p:spPr>
      </p:cxnSp>
      <p:sp>
        <p:nvSpPr>
          <p:cNvPr id="1415" name="Google Shape;1415;p86"/>
          <p:cNvSpPr txBox="1"/>
          <p:nvPr/>
        </p:nvSpPr>
        <p:spPr>
          <a:xfrm>
            <a:off x="12783741" y="2216574"/>
            <a:ext cx="1611339" cy="8485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Response</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(label)</a:t>
            </a:r>
            <a:endParaRPr sz="2200" b="0" i="0" u="none" strike="noStrike" cap="none">
              <a:solidFill>
                <a:srgbClr val="000000"/>
              </a:solidFill>
              <a:latin typeface="Arial"/>
              <a:ea typeface="Arial"/>
              <a:cs typeface="Arial"/>
              <a:sym typeface="Arial"/>
            </a:endParaRPr>
          </a:p>
        </p:txBody>
      </p:sp>
      <p:pic>
        <p:nvPicPr>
          <p:cNvPr id="1416" name="Google Shape;1416;p86"/>
          <p:cNvPicPr preferRelativeResize="0"/>
          <p:nvPr/>
        </p:nvPicPr>
        <p:blipFill rotWithShape="1">
          <a:blip r:embed="rId4">
            <a:alphaModFix/>
          </a:blip>
          <a:srcRect/>
          <a:stretch/>
        </p:blipFill>
        <p:spPr>
          <a:xfrm>
            <a:off x="1328676" y="506872"/>
            <a:ext cx="13567387" cy="6241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1"/>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3F3F3F"/>
              </a:buClr>
              <a:buSzPts val="3200"/>
              <a:buNone/>
            </a:pPr>
            <a:r>
              <a:rPr lang="en-US">
                <a:solidFill>
                  <a:schemeClr val="lt1"/>
                </a:solidFill>
                <a:latin typeface="Open Sans ExtraBold"/>
                <a:ea typeface="Open Sans ExtraBold"/>
                <a:cs typeface="Open Sans ExtraBold"/>
                <a:sym typeface="Open Sans ExtraBold"/>
              </a:rPr>
              <a:t>Introduction to Machine Learning</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8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K-NN and Logistic Regression Models</a:t>
            </a:r>
            <a:endParaRPr/>
          </a:p>
        </p:txBody>
      </p:sp>
      <p:sp>
        <p:nvSpPr>
          <p:cNvPr id="1423" name="Google Shape;1423;p87"/>
          <p:cNvSpPr txBox="1"/>
          <p:nvPr/>
        </p:nvSpPr>
        <p:spPr>
          <a:xfrm>
            <a:off x="1016252" y="2440930"/>
            <a:ext cx="13616846" cy="8608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Problem Statement: </a:t>
            </a:r>
            <a:r>
              <a:rPr lang="en-US" sz="2200" b="0" i="0" u="none" strike="noStrike" cap="none">
                <a:solidFill>
                  <a:schemeClr val="dk1"/>
                </a:solidFill>
                <a:latin typeface="Open Sans"/>
                <a:ea typeface="Open Sans"/>
                <a:cs typeface="Open Sans"/>
                <a:sym typeface="Open Sans"/>
              </a:rPr>
              <a:t>Demonstrate the use of K-NN and logistic regression models</a:t>
            </a:r>
            <a:endParaRPr sz="1400" b="0" i="0" u="none" strike="noStrike" cap="none">
              <a:solidFill>
                <a:srgbClr val="000000"/>
              </a:solidFill>
              <a:latin typeface="Arial"/>
              <a:ea typeface="Arial"/>
              <a:cs typeface="Arial"/>
              <a:sym typeface="Arial"/>
            </a:endParaRPr>
          </a:p>
        </p:txBody>
      </p:sp>
      <p:sp>
        <p:nvSpPr>
          <p:cNvPr id="1424" name="Google Shape;1424;p87"/>
          <p:cNvSpPr txBox="1"/>
          <p:nvPr/>
        </p:nvSpPr>
        <p:spPr>
          <a:xfrm>
            <a:off x="1025600" y="3216430"/>
            <a:ext cx="13152600" cy="122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Access: </a:t>
            </a:r>
            <a:r>
              <a:rPr lang="en-US" sz="2200" b="0" i="0" u="none" strike="noStrike" cap="none">
                <a:solidFill>
                  <a:schemeClr val="dk1"/>
                </a:solidFill>
                <a:latin typeface="Open Sans"/>
                <a:ea typeface="Open Sans"/>
                <a:cs typeface="Open Sans"/>
                <a:sym typeface="Open Sans"/>
              </a:rPr>
              <a:t>Click on the </a:t>
            </a:r>
            <a:r>
              <a:rPr lang="en-US" sz="2200" b="1" i="0" u="none" strike="noStrike" cap="none">
                <a:solidFill>
                  <a:schemeClr val="dk1"/>
                </a:solidFill>
                <a:latin typeface="Open Sans"/>
                <a:ea typeface="Open Sans"/>
                <a:cs typeface="Open Sans"/>
                <a:sym typeface="Open Sans"/>
              </a:rPr>
              <a:t>Practice</a:t>
            </a:r>
            <a:r>
              <a:rPr lang="en-US" sz="2200" b="0" i="0" u="none" strike="noStrike" cap="none">
                <a:solidFill>
                  <a:schemeClr val="dk1"/>
                </a:solidFill>
                <a:latin typeface="Open Sans"/>
                <a:ea typeface="Open Sans"/>
                <a:cs typeface="Open Sans"/>
                <a:sym typeface="Open Sans"/>
              </a:rPr>
              <a:t> </a:t>
            </a:r>
            <a:r>
              <a:rPr lang="en-US" sz="2200" b="1" i="0" u="none" strike="noStrike" cap="none">
                <a:solidFill>
                  <a:schemeClr val="dk1"/>
                </a:solidFill>
                <a:latin typeface="Open Sans"/>
                <a:ea typeface="Open Sans"/>
                <a:cs typeface="Open Sans"/>
                <a:sym typeface="Open Sans"/>
              </a:rPr>
              <a:t>Labs</a:t>
            </a:r>
            <a:r>
              <a:rPr lang="en-US" sz="2200" b="0" i="0" u="none" strike="noStrike" cap="none">
                <a:solidFill>
                  <a:schemeClr val="dk1"/>
                </a:solidFill>
                <a:latin typeface="Open Sans"/>
                <a:ea typeface="Open Sans"/>
                <a:cs typeface="Open Sans"/>
                <a:sym typeface="Open Sans"/>
              </a:rPr>
              <a:t> tab on the left side panel of the LMS. Copy or note the username and password that is generated. Click on the </a:t>
            </a:r>
            <a:r>
              <a:rPr lang="en-US" sz="2200" b="1" i="0" u="none" strike="noStrike" cap="none">
                <a:solidFill>
                  <a:schemeClr val="dk1"/>
                </a:solidFill>
                <a:latin typeface="Open Sans"/>
                <a:ea typeface="Open Sans"/>
                <a:cs typeface="Open Sans"/>
                <a:sym typeface="Open Sans"/>
              </a:rPr>
              <a:t>Launch Lab</a:t>
            </a:r>
            <a:r>
              <a:rPr lang="en-US" sz="2200" b="0" i="0" u="none" strike="noStrike" cap="none">
                <a:solidFill>
                  <a:schemeClr val="dk1"/>
                </a:solidFill>
                <a:latin typeface="Open Sans"/>
                <a:ea typeface="Open Sans"/>
                <a:cs typeface="Open Sans"/>
                <a:sym typeface="Open Sans"/>
              </a:rPr>
              <a:t> button. On the page that appears, enter the username and password in the respective fields, and click </a:t>
            </a:r>
            <a:r>
              <a:rPr lang="en-US" sz="2200" b="1" i="0" u="none" strike="noStrike" cap="none">
                <a:solidFill>
                  <a:schemeClr val="dk1"/>
                </a:solidFill>
                <a:latin typeface="Open Sans"/>
                <a:ea typeface="Open Sans"/>
                <a:cs typeface="Open Sans"/>
                <a:sym typeface="Open Sans"/>
              </a:rPr>
              <a:t>Login</a:t>
            </a:r>
            <a:r>
              <a:rPr lang="en-US" sz="2200" b="0" i="0" u="none" strike="noStrike" cap="none">
                <a:solidFill>
                  <a:schemeClr val="dk1"/>
                </a:solidFill>
                <a:latin typeface="Open Sans"/>
                <a:ea typeface="Open Sans"/>
                <a:cs typeface="Open Sans"/>
                <a:sym typeface="Open Sans"/>
              </a:rPr>
              <a:t>.</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88"/>
          <p:cNvSpPr txBox="1">
            <a:spLocks noGrp="1"/>
          </p:cNvSpPr>
          <p:nvPr>
            <p:ph type="body" idx="1"/>
          </p:nvPr>
        </p:nvSpPr>
        <p:spPr>
          <a:xfrm>
            <a:off x="3028276" y="4201721"/>
            <a:ext cx="10199449" cy="74055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3F3F3F"/>
              </a:buClr>
              <a:buSzPts val="3200"/>
              <a:buNone/>
            </a:pPr>
            <a:r>
              <a:rPr lang="en-US">
                <a:latin typeface="Open Sans ExtraBold"/>
                <a:ea typeface="Open Sans ExtraBold"/>
                <a:cs typeface="Open Sans ExtraBold"/>
                <a:sym typeface="Open Sans ExtraBold"/>
              </a:rPr>
              <a:t>Unsupervised Learning Models: Clustering</a:t>
            </a:r>
            <a:endParaRPr>
              <a:solidFill>
                <a:schemeClr val="lt1"/>
              </a:solidFill>
              <a:latin typeface="Open Sans ExtraBold"/>
              <a:ea typeface="Open Sans ExtraBold"/>
              <a:cs typeface="Open Sans ExtraBold"/>
              <a:sym typeface="Open Sans Extra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8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Unsupervised Learning Models: Clustering</a:t>
            </a:r>
            <a:endParaRPr/>
          </a:p>
        </p:txBody>
      </p:sp>
      <p:sp>
        <p:nvSpPr>
          <p:cNvPr id="1436" name="Google Shape;1436;p89"/>
          <p:cNvSpPr txBox="1">
            <a:spLocks noGrp="1"/>
          </p:cNvSpPr>
          <p:nvPr>
            <p:ph type="body" idx="4294967295"/>
          </p:nvPr>
        </p:nvSpPr>
        <p:spPr>
          <a:xfrm>
            <a:off x="2860898" y="1150938"/>
            <a:ext cx="9372155" cy="462244"/>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A cluster is a group of similar data points.</a:t>
            </a:r>
            <a:endParaRPr sz="2200">
              <a:solidFill>
                <a:schemeClr val="dk1"/>
              </a:solidFill>
              <a:latin typeface="Open Sans"/>
              <a:ea typeface="Open Sans"/>
              <a:cs typeface="Open Sans"/>
              <a:sym typeface="Open Sans"/>
            </a:endParaRPr>
          </a:p>
        </p:txBody>
      </p:sp>
      <p:cxnSp>
        <p:nvCxnSpPr>
          <p:cNvPr id="1437" name="Google Shape;1437;p89"/>
          <p:cNvCxnSpPr/>
          <p:nvPr/>
        </p:nvCxnSpPr>
        <p:spPr>
          <a:xfrm rot="10800000">
            <a:off x="8888121" y="2476048"/>
            <a:ext cx="0" cy="4607169"/>
          </a:xfrm>
          <a:prstGeom prst="straightConnector1">
            <a:avLst/>
          </a:prstGeom>
          <a:noFill/>
          <a:ln w="38100" cap="flat" cmpd="sng">
            <a:solidFill>
              <a:schemeClr val="dk1"/>
            </a:solidFill>
            <a:prstDash val="solid"/>
            <a:miter lim="800000"/>
            <a:headEnd type="none" w="sm" len="sm"/>
            <a:tailEnd type="stealth" w="med" len="med"/>
          </a:ln>
        </p:spPr>
      </p:cxnSp>
      <p:sp>
        <p:nvSpPr>
          <p:cNvPr id="1438" name="Google Shape;1438;p89"/>
          <p:cNvSpPr/>
          <p:nvPr/>
        </p:nvSpPr>
        <p:spPr>
          <a:xfrm>
            <a:off x="9731828" y="2642492"/>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39" name="Google Shape;1439;p89"/>
          <p:cNvSpPr/>
          <p:nvPr/>
        </p:nvSpPr>
        <p:spPr>
          <a:xfrm>
            <a:off x="9989736" y="2988324"/>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40" name="Google Shape;1440;p89"/>
          <p:cNvSpPr/>
          <p:nvPr/>
        </p:nvSpPr>
        <p:spPr>
          <a:xfrm>
            <a:off x="9702521" y="3246230"/>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41" name="Google Shape;1441;p89"/>
          <p:cNvSpPr/>
          <p:nvPr/>
        </p:nvSpPr>
        <p:spPr>
          <a:xfrm>
            <a:off x="10312121" y="3240369"/>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42" name="Google Shape;1442;p89"/>
          <p:cNvSpPr/>
          <p:nvPr/>
        </p:nvSpPr>
        <p:spPr>
          <a:xfrm>
            <a:off x="10411766" y="2759722"/>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43" name="Google Shape;1443;p89"/>
          <p:cNvSpPr/>
          <p:nvPr/>
        </p:nvSpPr>
        <p:spPr>
          <a:xfrm>
            <a:off x="9720105" y="3650677"/>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44" name="Google Shape;1444;p89"/>
          <p:cNvSpPr/>
          <p:nvPr/>
        </p:nvSpPr>
        <p:spPr>
          <a:xfrm>
            <a:off x="10716567" y="3222784"/>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45" name="Google Shape;1445;p89"/>
          <p:cNvSpPr/>
          <p:nvPr/>
        </p:nvSpPr>
        <p:spPr>
          <a:xfrm>
            <a:off x="10306259" y="3691707"/>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46" name="Google Shape;1446;p89"/>
          <p:cNvSpPr/>
          <p:nvPr/>
        </p:nvSpPr>
        <p:spPr>
          <a:xfrm>
            <a:off x="10036628" y="4037539"/>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47" name="Google Shape;1447;p89"/>
          <p:cNvSpPr/>
          <p:nvPr/>
        </p:nvSpPr>
        <p:spPr>
          <a:xfrm>
            <a:off x="10165581" y="2495954"/>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48" name="Google Shape;1448;p89"/>
          <p:cNvSpPr/>
          <p:nvPr/>
        </p:nvSpPr>
        <p:spPr>
          <a:xfrm>
            <a:off x="11021367" y="3457246"/>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49" name="Google Shape;1449;p89"/>
          <p:cNvSpPr/>
          <p:nvPr/>
        </p:nvSpPr>
        <p:spPr>
          <a:xfrm>
            <a:off x="10593475" y="2290799"/>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50" name="Google Shape;1450;p89"/>
          <p:cNvSpPr/>
          <p:nvPr/>
        </p:nvSpPr>
        <p:spPr>
          <a:xfrm>
            <a:off x="10728289" y="3709292"/>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51" name="Google Shape;1451;p89"/>
          <p:cNvSpPr/>
          <p:nvPr/>
        </p:nvSpPr>
        <p:spPr>
          <a:xfrm>
            <a:off x="11021366" y="2841785"/>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52" name="Google Shape;1452;p89"/>
          <p:cNvSpPr/>
          <p:nvPr/>
        </p:nvSpPr>
        <p:spPr>
          <a:xfrm>
            <a:off x="10980336" y="4031676"/>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53" name="Google Shape;1453;p89"/>
          <p:cNvSpPr/>
          <p:nvPr/>
        </p:nvSpPr>
        <p:spPr>
          <a:xfrm>
            <a:off x="10482105" y="4201661"/>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54" name="Google Shape;1454;p89"/>
          <p:cNvSpPr/>
          <p:nvPr/>
        </p:nvSpPr>
        <p:spPr>
          <a:xfrm>
            <a:off x="13014290" y="2214601"/>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55" name="Google Shape;1455;p89"/>
          <p:cNvSpPr/>
          <p:nvPr/>
        </p:nvSpPr>
        <p:spPr>
          <a:xfrm>
            <a:off x="13272198" y="2560433"/>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56" name="Google Shape;1456;p89"/>
          <p:cNvSpPr/>
          <p:nvPr/>
        </p:nvSpPr>
        <p:spPr>
          <a:xfrm>
            <a:off x="12984983" y="2818339"/>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57" name="Google Shape;1457;p89"/>
          <p:cNvSpPr/>
          <p:nvPr/>
        </p:nvSpPr>
        <p:spPr>
          <a:xfrm>
            <a:off x="13506659" y="2882817"/>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58" name="Google Shape;1458;p89"/>
          <p:cNvSpPr/>
          <p:nvPr/>
        </p:nvSpPr>
        <p:spPr>
          <a:xfrm>
            <a:off x="13694228" y="2331831"/>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59" name="Google Shape;1459;p89"/>
          <p:cNvSpPr/>
          <p:nvPr/>
        </p:nvSpPr>
        <p:spPr>
          <a:xfrm>
            <a:off x="13002567" y="3222786"/>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60" name="Google Shape;1460;p89"/>
          <p:cNvSpPr/>
          <p:nvPr/>
        </p:nvSpPr>
        <p:spPr>
          <a:xfrm>
            <a:off x="13788013" y="2636632"/>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61" name="Google Shape;1461;p89"/>
          <p:cNvSpPr/>
          <p:nvPr/>
        </p:nvSpPr>
        <p:spPr>
          <a:xfrm>
            <a:off x="13588720" y="3263816"/>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62" name="Google Shape;1462;p89"/>
          <p:cNvSpPr/>
          <p:nvPr/>
        </p:nvSpPr>
        <p:spPr>
          <a:xfrm>
            <a:off x="13283920" y="3416217"/>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63" name="Google Shape;1463;p89"/>
          <p:cNvSpPr/>
          <p:nvPr/>
        </p:nvSpPr>
        <p:spPr>
          <a:xfrm>
            <a:off x="13448044" y="2068063"/>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64" name="Google Shape;1464;p89"/>
          <p:cNvSpPr/>
          <p:nvPr/>
        </p:nvSpPr>
        <p:spPr>
          <a:xfrm>
            <a:off x="14303830" y="3029355"/>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65" name="Google Shape;1465;p89"/>
          <p:cNvSpPr/>
          <p:nvPr/>
        </p:nvSpPr>
        <p:spPr>
          <a:xfrm>
            <a:off x="14104538" y="2390446"/>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66" name="Google Shape;1466;p89"/>
          <p:cNvSpPr/>
          <p:nvPr/>
        </p:nvSpPr>
        <p:spPr>
          <a:xfrm>
            <a:off x="14010752" y="3281401"/>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67" name="Google Shape;1467;p89"/>
          <p:cNvSpPr/>
          <p:nvPr/>
        </p:nvSpPr>
        <p:spPr>
          <a:xfrm>
            <a:off x="13916967" y="2976601"/>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68" name="Google Shape;1468;p89"/>
          <p:cNvSpPr/>
          <p:nvPr/>
        </p:nvSpPr>
        <p:spPr>
          <a:xfrm>
            <a:off x="14262798" y="3603785"/>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69" name="Google Shape;1469;p89"/>
          <p:cNvSpPr/>
          <p:nvPr/>
        </p:nvSpPr>
        <p:spPr>
          <a:xfrm>
            <a:off x="13817320" y="3562755"/>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70" name="Google Shape;1470;p89"/>
          <p:cNvSpPr/>
          <p:nvPr/>
        </p:nvSpPr>
        <p:spPr>
          <a:xfrm>
            <a:off x="13805598" y="5766693"/>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71" name="Google Shape;1471;p89"/>
          <p:cNvSpPr/>
          <p:nvPr/>
        </p:nvSpPr>
        <p:spPr>
          <a:xfrm>
            <a:off x="12305044" y="4899186"/>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72" name="Google Shape;1472;p89"/>
          <p:cNvSpPr/>
          <p:nvPr/>
        </p:nvSpPr>
        <p:spPr>
          <a:xfrm>
            <a:off x="12404691" y="5350523"/>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73" name="Google Shape;1473;p89"/>
          <p:cNvSpPr/>
          <p:nvPr/>
        </p:nvSpPr>
        <p:spPr>
          <a:xfrm>
            <a:off x="12627429" y="5151231"/>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74" name="Google Shape;1474;p89"/>
          <p:cNvSpPr/>
          <p:nvPr/>
        </p:nvSpPr>
        <p:spPr>
          <a:xfrm>
            <a:off x="12727074" y="4670584"/>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75" name="Google Shape;1475;p89"/>
          <p:cNvSpPr/>
          <p:nvPr/>
        </p:nvSpPr>
        <p:spPr>
          <a:xfrm>
            <a:off x="12035413" y="5561539"/>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76" name="Google Shape;1476;p89"/>
          <p:cNvSpPr/>
          <p:nvPr/>
        </p:nvSpPr>
        <p:spPr>
          <a:xfrm>
            <a:off x="13031875" y="5133646"/>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77" name="Google Shape;1477;p89"/>
          <p:cNvSpPr/>
          <p:nvPr/>
        </p:nvSpPr>
        <p:spPr>
          <a:xfrm>
            <a:off x="12621567" y="5602569"/>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78" name="Google Shape;1478;p89"/>
          <p:cNvSpPr/>
          <p:nvPr/>
        </p:nvSpPr>
        <p:spPr>
          <a:xfrm>
            <a:off x="12351936" y="5948401"/>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79" name="Google Shape;1479;p89"/>
          <p:cNvSpPr/>
          <p:nvPr/>
        </p:nvSpPr>
        <p:spPr>
          <a:xfrm>
            <a:off x="13729397" y="5215708"/>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80" name="Google Shape;1480;p89"/>
          <p:cNvSpPr/>
          <p:nvPr/>
        </p:nvSpPr>
        <p:spPr>
          <a:xfrm>
            <a:off x="13336675" y="5368108"/>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81" name="Google Shape;1481;p89"/>
          <p:cNvSpPr/>
          <p:nvPr/>
        </p:nvSpPr>
        <p:spPr>
          <a:xfrm>
            <a:off x="13524244" y="5713938"/>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82" name="Google Shape;1482;p89"/>
          <p:cNvSpPr/>
          <p:nvPr/>
        </p:nvSpPr>
        <p:spPr>
          <a:xfrm>
            <a:off x="13043597" y="5620154"/>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83" name="Google Shape;1483;p89"/>
          <p:cNvSpPr/>
          <p:nvPr/>
        </p:nvSpPr>
        <p:spPr>
          <a:xfrm>
            <a:off x="13336673" y="4752647"/>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84" name="Google Shape;1484;p89"/>
          <p:cNvSpPr/>
          <p:nvPr/>
        </p:nvSpPr>
        <p:spPr>
          <a:xfrm>
            <a:off x="13295644" y="5942538"/>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485" name="Google Shape;1485;p89"/>
          <p:cNvSpPr/>
          <p:nvPr/>
        </p:nvSpPr>
        <p:spPr>
          <a:xfrm>
            <a:off x="12832582" y="6007016"/>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cxnSp>
        <p:nvCxnSpPr>
          <p:cNvPr id="1486" name="Google Shape;1486;p89"/>
          <p:cNvCxnSpPr/>
          <p:nvPr/>
        </p:nvCxnSpPr>
        <p:spPr>
          <a:xfrm>
            <a:off x="8864599" y="7083217"/>
            <a:ext cx="6400801" cy="1"/>
          </a:xfrm>
          <a:prstGeom prst="straightConnector1">
            <a:avLst/>
          </a:prstGeom>
          <a:noFill/>
          <a:ln w="38100" cap="flat" cmpd="sng">
            <a:solidFill>
              <a:schemeClr val="dk1"/>
            </a:solidFill>
            <a:prstDash val="solid"/>
            <a:miter lim="800000"/>
            <a:headEnd type="none" w="sm" len="sm"/>
            <a:tailEnd type="stealth" w="med" len="med"/>
          </a:ln>
        </p:spPr>
      </p:cxnSp>
      <p:grpSp>
        <p:nvGrpSpPr>
          <p:cNvPr id="1487" name="Google Shape;1487;p89"/>
          <p:cNvGrpSpPr/>
          <p:nvPr/>
        </p:nvGrpSpPr>
        <p:grpSpPr>
          <a:xfrm>
            <a:off x="528184" y="7668556"/>
            <a:ext cx="15199632" cy="854732"/>
            <a:chOff x="475343" y="7668556"/>
            <a:chExt cx="15199632" cy="854732"/>
          </a:xfrm>
        </p:grpSpPr>
        <p:pic>
          <p:nvPicPr>
            <p:cNvPr id="1488" name="Google Shape;1488;p89"/>
            <p:cNvPicPr preferRelativeResize="0"/>
            <p:nvPr/>
          </p:nvPicPr>
          <p:blipFill rotWithShape="1">
            <a:blip r:embed="rId3">
              <a:alphaModFix/>
            </a:blip>
            <a:srcRect/>
            <a:stretch/>
          </p:blipFill>
          <p:spPr>
            <a:xfrm>
              <a:off x="475343" y="7668556"/>
              <a:ext cx="896258" cy="854732"/>
            </a:xfrm>
            <a:prstGeom prst="rect">
              <a:avLst/>
            </a:prstGeom>
            <a:noFill/>
            <a:ln>
              <a:noFill/>
            </a:ln>
          </p:spPr>
        </p:pic>
        <p:sp>
          <p:nvSpPr>
            <p:cNvPr id="1489" name="Google Shape;1489;p89"/>
            <p:cNvSpPr/>
            <p:nvPr/>
          </p:nvSpPr>
          <p:spPr>
            <a:xfrm>
              <a:off x="1146175" y="7698515"/>
              <a:ext cx="14528800" cy="776570"/>
            </a:xfrm>
            <a:prstGeom prst="roundRect">
              <a:avLst>
                <a:gd name="adj" fmla="val 16667"/>
              </a:avLst>
            </a:prstGeom>
            <a:noFill/>
            <a:ln w="12700" cap="flat" cmpd="sng">
              <a:solidFill>
                <a:srgbClr val="00BEBE"/>
              </a:solidFill>
              <a:prstDash val="solid"/>
              <a:miter lim="800000"/>
              <a:headEnd type="none" w="sm" len="sm"/>
              <a:tailEnd type="none" w="sm" len="sm"/>
            </a:ln>
          </p:spPr>
          <p:txBody>
            <a:bodyPr spcFirstLastPara="1" wrap="square" lIns="91425" tIns="45700" rIns="91425" bIns="45700" anchor="ctr" anchorCtr="0">
              <a:noAutofit/>
            </a:bodyPr>
            <a:lstStyle/>
            <a:p>
              <a:pPr marL="2286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Greater similarity between data points results in better clustering.</a:t>
              </a:r>
              <a:endParaRPr sz="2200" b="0" i="0" u="none" strike="noStrike" cap="none">
                <a:solidFill>
                  <a:srgbClr val="000000"/>
                </a:solidFill>
                <a:latin typeface="Arial"/>
                <a:ea typeface="Arial"/>
                <a:cs typeface="Arial"/>
                <a:sym typeface="Arial"/>
              </a:endParaRPr>
            </a:p>
          </p:txBody>
        </p:sp>
      </p:grpSp>
      <p:sp>
        <p:nvSpPr>
          <p:cNvPr id="1490" name="Google Shape;1490;p89"/>
          <p:cNvSpPr txBox="1"/>
          <p:nvPr/>
        </p:nvSpPr>
        <p:spPr>
          <a:xfrm>
            <a:off x="840208" y="2428037"/>
            <a:ext cx="7041439" cy="111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1333"/>
              </a:spcBef>
              <a:spcAft>
                <a:spcPts val="0"/>
              </a:spcAft>
              <a:buClr>
                <a:schemeClr val="dk1"/>
              </a:buClr>
              <a:buSzPts val="2400"/>
              <a:buFont typeface="Arial"/>
              <a:buNone/>
            </a:pPr>
            <a:r>
              <a:rPr lang="en-US" sz="2200" b="0" i="0" u="none" strike="noStrike" cap="none">
                <a:solidFill>
                  <a:schemeClr val="dk1"/>
                </a:solidFill>
                <a:latin typeface="Open Sans"/>
                <a:ea typeface="Open Sans"/>
                <a:cs typeface="Open Sans"/>
                <a:sym typeface="Open Sans"/>
              </a:rPr>
              <a:t>Clustering is used to:</a:t>
            </a:r>
            <a:endParaRPr sz="1400" b="0" i="0" u="none" strike="noStrike" cap="none">
              <a:solidFill>
                <a:srgbClr val="000000"/>
              </a:solidFill>
              <a:latin typeface="Arial"/>
              <a:ea typeface="Arial"/>
              <a:cs typeface="Arial"/>
              <a:sym typeface="Arial"/>
            </a:endParaRPr>
          </a:p>
          <a:p>
            <a:pPr marL="304792" marR="0" lvl="0" indent="-304792" algn="l" rtl="0">
              <a:lnSpc>
                <a:spcPct val="100000"/>
              </a:lnSpc>
              <a:spcBef>
                <a:spcPts val="1333"/>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Extract the structure of the data</a:t>
            </a:r>
            <a:endParaRPr sz="1400" b="0" i="0" u="none" strike="noStrike" cap="none">
              <a:solidFill>
                <a:srgbClr val="000000"/>
              </a:solidFill>
              <a:latin typeface="Arial"/>
              <a:ea typeface="Arial"/>
              <a:cs typeface="Arial"/>
              <a:sym typeface="Arial"/>
            </a:endParaRPr>
          </a:p>
          <a:p>
            <a:pPr marL="304792" marR="0" lvl="0" indent="-304792" algn="l" rtl="0">
              <a:lnSpc>
                <a:spcPct val="100000"/>
              </a:lnSpc>
              <a:spcBef>
                <a:spcPts val="1333"/>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Identify groups in the data</a:t>
            </a:r>
            <a:endParaRPr sz="1400" b="0" i="0" u="none" strike="noStrike" cap="none">
              <a:solidFill>
                <a:srgbClr val="000000"/>
              </a:solidFill>
              <a:latin typeface="Arial"/>
              <a:ea typeface="Arial"/>
              <a:cs typeface="Arial"/>
              <a:sym typeface="Arial"/>
            </a:endParaRPr>
          </a:p>
        </p:txBody>
      </p:sp>
      <p:pic>
        <p:nvPicPr>
          <p:cNvPr id="1491" name="Google Shape;1491;p89"/>
          <p:cNvPicPr preferRelativeResize="0"/>
          <p:nvPr/>
        </p:nvPicPr>
        <p:blipFill rotWithShape="1">
          <a:blip r:embed="rId4">
            <a:alphaModFix/>
          </a:blip>
          <a:srcRect/>
          <a:stretch/>
        </p:blipFill>
        <p:spPr>
          <a:xfrm>
            <a:off x="1945375" y="506872"/>
            <a:ext cx="12333988" cy="6241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9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Unsupervised Learning Models: K-Means Clustering</a:t>
            </a:r>
            <a:endParaRPr/>
          </a:p>
        </p:txBody>
      </p:sp>
      <p:sp>
        <p:nvSpPr>
          <p:cNvPr id="1498" name="Google Shape;1498;p90"/>
          <p:cNvSpPr txBox="1">
            <a:spLocks noGrp="1"/>
          </p:cNvSpPr>
          <p:nvPr>
            <p:ph type="body" idx="4294967295"/>
          </p:nvPr>
        </p:nvSpPr>
        <p:spPr>
          <a:xfrm>
            <a:off x="1160463" y="1052513"/>
            <a:ext cx="15095537"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K-means finds the best centroids by alternatively assigning random centroids to a dataset and selecting mean data points from the resulting clusters to form new centroids. It continues this process iteratively until the model is optimized.</a:t>
            </a:r>
            <a:endParaRPr sz="2200">
              <a:latin typeface="Open Sans"/>
              <a:ea typeface="Open Sans"/>
              <a:cs typeface="Open Sans"/>
              <a:sym typeface="Open Sans"/>
            </a:endParaRPr>
          </a:p>
        </p:txBody>
      </p:sp>
      <p:cxnSp>
        <p:nvCxnSpPr>
          <p:cNvPr id="1499" name="Google Shape;1499;p90"/>
          <p:cNvCxnSpPr/>
          <p:nvPr/>
        </p:nvCxnSpPr>
        <p:spPr>
          <a:xfrm>
            <a:off x="9449480" y="7181472"/>
            <a:ext cx="6400801" cy="1"/>
          </a:xfrm>
          <a:prstGeom prst="straightConnector1">
            <a:avLst/>
          </a:prstGeom>
          <a:noFill/>
          <a:ln w="38100" cap="flat" cmpd="sng">
            <a:solidFill>
              <a:schemeClr val="dk1"/>
            </a:solidFill>
            <a:prstDash val="solid"/>
            <a:miter lim="800000"/>
            <a:headEnd type="none" w="sm" len="sm"/>
            <a:tailEnd type="stealth" w="med" len="med"/>
          </a:ln>
        </p:spPr>
      </p:cxnSp>
      <p:cxnSp>
        <p:nvCxnSpPr>
          <p:cNvPr id="1500" name="Google Shape;1500;p90"/>
          <p:cNvCxnSpPr/>
          <p:nvPr/>
        </p:nvCxnSpPr>
        <p:spPr>
          <a:xfrm rot="10800000">
            <a:off x="9449480" y="2594079"/>
            <a:ext cx="0" cy="4607169"/>
          </a:xfrm>
          <a:prstGeom prst="straightConnector1">
            <a:avLst/>
          </a:prstGeom>
          <a:noFill/>
          <a:ln w="38100" cap="flat" cmpd="sng">
            <a:solidFill>
              <a:schemeClr val="dk1"/>
            </a:solidFill>
            <a:prstDash val="solid"/>
            <a:miter lim="800000"/>
            <a:headEnd type="none" w="sm" len="sm"/>
            <a:tailEnd type="stealth" w="med" len="med"/>
          </a:ln>
        </p:spPr>
      </p:cxnSp>
      <p:sp>
        <p:nvSpPr>
          <p:cNvPr id="1501" name="Google Shape;1501;p90"/>
          <p:cNvSpPr/>
          <p:nvPr/>
        </p:nvSpPr>
        <p:spPr>
          <a:xfrm>
            <a:off x="10271480" y="3859529"/>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02" name="Google Shape;1502;p90"/>
          <p:cNvSpPr/>
          <p:nvPr/>
        </p:nvSpPr>
        <p:spPr>
          <a:xfrm>
            <a:off x="10242173" y="4463267"/>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03" name="Google Shape;1503;p90"/>
          <p:cNvSpPr/>
          <p:nvPr/>
        </p:nvSpPr>
        <p:spPr>
          <a:xfrm>
            <a:off x="10734541" y="4075447"/>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04" name="Google Shape;1504;p90"/>
          <p:cNvSpPr/>
          <p:nvPr/>
        </p:nvSpPr>
        <p:spPr>
          <a:xfrm>
            <a:off x="10259757" y="4867714"/>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05" name="Google Shape;1505;p90"/>
          <p:cNvSpPr/>
          <p:nvPr/>
        </p:nvSpPr>
        <p:spPr>
          <a:xfrm>
            <a:off x="11210074" y="4208290"/>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06" name="Google Shape;1506;p90"/>
          <p:cNvSpPr/>
          <p:nvPr/>
        </p:nvSpPr>
        <p:spPr>
          <a:xfrm>
            <a:off x="10845911" y="4908744"/>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07" name="Google Shape;1507;p90"/>
          <p:cNvSpPr/>
          <p:nvPr/>
        </p:nvSpPr>
        <p:spPr>
          <a:xfrm>
            <a:off x="10576280" y="5254576"/>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08" name="Google Shape;1508;p90"/>
          <p:cNvSpPr/>
          <p:nvPr/>
        </p:nvSpPr>
        <p:spPr>
          <a:xfrm>
            <a:off x="10705233" y="3712991"/>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09" name="Google Shape;1509;p90"/>
          <p:cNvSpPr/>
          <p:nvPr/>
        </p:nvSpPr>
        <p:spPr>
          <a:xfrm>
            <a:off x="11561019" y="4674283"/>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10" name="Google Shape;1510;p90"/>
          <p:cNvSpPr/>
          <p:nvPr/>
        </p:nvSpPr>
        <p:spPr>
          <a:xfrm>
            <a:off x="11133127" y="3507836"/>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11" name="Google Shape;1511;p90"/>
          <p:cNvSpPr/>
          <p:nvPr/>
        </p:nvSpPr>
        <p:spPr>
          <a:xfrm>
            <a:off x="11267941" y="4926329"/>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12" name="Google Shape;1512;p90"/>
          <p:cNvSpPr/>
          <p:nvPr/>
        </p:nvSpPr>
        <p:spPr>
          <a:xfrm>
            <a:off x="11578068" y="3859529"/>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13" name="Google Shape;1513;p90"/>
          <p:cNvSpPr/>
          <p:nvPr/>
        </p:nvSpPr>
        <p:spPr>
          <a:xfrm>
            <a:off x="11519988" y="5248713"/>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14" name="Google Shape;1514;p90"/>
          <p:cNvSpPr/>
          <p:nvPr/>
        </p:nvSpPr>
        <p:spPr>
          <a:xfrm>
            <a:off x="11021757" y="5418698"/>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15" name="Google Shape;1515;p90"/>
          <p:cNvSpPr/>
          <p:nvPr/>
        </p:nvSpPr>
        <p:spPr>
          <a:xfrm>
            <a:off x="15267866" y="5352521"/>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16" name="Google Shape;1516;p90"/>
          <p:cNvSpPr/>
          <p:nvPr/>
        </p:nvSpPr>
        <p:spPr>
          <a:xfrm>
            <a:off x="13767311" y="4485014"/>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17" name="Google Shape;1517;p90"/>
          <p:cNvSpPr/>
          <p:nvPr/>
        </p:nvSpPr>
        <p:spPr>
          <a:xfrm>
            <a:off x="13866958" y="4936351"/>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18" name="Google Shape;1518;p90"/>
          <p:cNvSpPr/>
          <p:nvPr/>
        </p:nvSpPr>
        <p:spPr>
          <a:xfrm>
            <a:off x="14089695" y="4737059"/>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19" name="Google Shape;1519;p90"/>
          <p:cNvSpPr/>
          <p:nvPr/>
        </p:nvSpPr>
        <p:spPr>
          <a:xfrm>
            <a:off x="14189341" y="4256412"/>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20" name="Google Shape;1520;p90"/>
          <p:cNvSpPr/>
          <p:nvPr/>
        </p:nvSpPr>
        <p:spPr>
          <a:xfrm>
            <a:off x="13497680" y="5147367"/>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21" name="Google Shape;1521;p90"/>
          <p:cNvSpPr/>
          <p:nvPr/>
        </p:nvSpPr>
        <p:spPr>
          <a:xfrm>
            <a:off x="14159617" y="5280688"/>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22" name="Google Shape;1522;p90"/>
          <p:cNvSpPr/>
          <p:nvPr/>
        </p:nvSpPr>
        <p:spPr>
          <a:xfrm>
            <a:off x="15013855" y="5721799"/>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23" name="Google Shape;1523;p90"/>
          <p:cNvSpPr/>
          <p:nvPr/>
        </p:nvSpPr>
        <p:spPr>
          <a:xfrm>
            <a:off x="13814203" y="5534229"/>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24" name="Google Shape;1524;p90"/>
          <p:cNvSpPr/>
          <p:nvPr/>
        </p:nvSpPr>
        <p:spPr>
          <a:xfrm>
            <a:off x="15191664" y="4801536"/>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25" name="Google Shape;1525;p90"/>
          <p:cNvSpPr/>
          <p:nvPr/>
        </p:nvSpPr>
        <p:spPr>
          <a:xfrm>
            <a:off x="14798942" y="4953936"/>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26" name="Google Shape;1526;p90"/>
          <p:cNvSpPr/>
          <p:nvPr/>
        </p:nvSpPr>
        <p:spPr>
          <a:xfrm>
            <a:off x="14986511" y="5299766"/>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27" name="Google Shape;1527;p90"/>
          <p:cNvSpPr/>
          <p:nvPr/>
        </p:nvSpPr>
        <p:spPr>
          <a:xfrm>
            <a:off x="14087305" y="6236120"/>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28" name="Google Shape;1528;p90"/>
          <p:cNvSpPr/>
          <p:nvPr/>
        </p:nvSpPr>
        <p:spPr>
          <a:xfrm>
            <a:off x="14798941" y="4338475"/>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29" name="Google Shape;1529;p90"/>
          <p:cNvSpPr/>
          <p:nvPr/>
        </p:nvSpPr>
        <p:spPr>
          <a:xfrm>
            <a:off x="14319581" y="5645596"/>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30" name="Google Shape;1530;p90"/>
          <p:cNvSpPr/>
          <p:nvPr/>
        </p:nvSpPr>
        <p:spPr>
          <a:xfrm>
            <a:off x="14687573" y="6058836"/>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31" name="Google Shape;1531;p90"/>
          <p:cNvSpPr/>
          <p:nvPr/>
        </p:nvSpPr>
        <p:spPr>
          <a:xfrm>
            <a:off x="10899890" y="4497982"/>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32" name="Google Shape;1532;p90"/>
          <p:cNvSpPr/>
          <p:nvPr/>
        </p:nvSpPr>
        <p:spPr>
          <a:xfrm>
            <a:off x="14429664" y="5050490"/>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33" name="Google Shape;1533;p90"/>
          <p:cNvSpPr/>
          <p:nvPr/>
        </p:nvSpPr>
        <p:spPr>
          <a:xfrm>
            <a:off x="9744679" y="3175967"/>
            <a:ext cx="2804487" cy="2872685"/>
          </a:xfrm>
          <a:prstGeom prst="ellipse">
            <a:avLst/>
          </a:prstGeom>
          <a:noFill/>
          <a:ln w="12700" cap="flat" cmpd="sng">
            <a:solidFill>
              <a:srgbClr val="F163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34" name="Google Shape;1534;p90"/>
          <p:cNvSpPr/>
          <p:nvPr/>
        </p:nvSpPr>
        <p:spPr>
          <a:xfrm>
            <a:off x="13056311" y="3974604"/>
            <a:ext cx="2804487" cy="2872685"/>
          </a:xfrm>
          <a:prstGeom prst="ellipse">
            <a:avLst/>
          </a:prstGeom>
          <a:noFill/>
          <a:ln w="12700" cap="flat" cmpd="sng">
            <a:solidFill>
              <a:srgbClr val="F163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cxnSp>
        <p:nvCxnSpPr>
          <p:cNvPr id="1535" name="Google Shape;1535;p90"/>
          <p:cNvCxnSpPr/>
          <p:nvPr/>
        </p:nvCxnSpPr>
        <p:spPr>
          <a:xfrm>
            <a:off x="831471" y="7164842"/>
            <a:ext cx="6400801" cy="1"/>
          </a:xfrm>
          <a:prstGeom prst="straightConnector1">
            <a:avLst/>
          </a:prstGeom>
          <a:noFill/>
          <a:ln w="38100" cap="flat" cmpd="sng">
            <a:solidFill>
              <a:schemeClr val="dk1"/>
            </a:solidFill>
            <a:prstDash val="solid"/>
            <a:miter lim="800000"/>
            <a:headEnd type="none" w="sm" len="sm"/>
            <a:tailEnd type="stealth" w="med" len="med"/>
          </a:ln>
        </p:spPr>
      </p:cxnSp>
      <p:cxnSp>
        <p:nvCxnSpPr>
          <p:cNvPr id="1536" name="Google Shape;1536;p90"/>
          <p:cNvCxnSpPr/>
          <p:nvPr/>
        </p:nvCxnSpPr>
        <p:spPr>
          <a:xfrm rot="10800000">
            <a:off x="831471" y="2577449"/>
            <a:ext cx="0" cy="4607169"/>
          </a:xfrm>
          <a:prstGeom prst="straightConnector1">
            <a:avLst/>
          </a:prstGeom>
          <a:noFill/>
          <a:ln w="38100" cap="flat" cmpd="sng">
            <a:solidFill>
              <a:schemeClr val="dk1"/>
            </a:solidFill>
            <a:prstDash val="solid"/>
            <a:miter lim="800000"/>
            <a:headEnd type="none" w="sm" len="sm"/>
            <a:tailEnd type="stealth" w="med" len="med"/>
          </a:ln>
        </p:spPr>
      </p:cxnSp>
      <p:sp>
        <p:nvSpPr>
          <p:cNvPr id="1537" name="Google Shape;1537;p90"/>
          <p:cNvSpPr/>
          <p:nvPr/>
        </p:nvSpPr>
        <p:spPr>
          <a:xfrm>
            <a:off x="1653471" y="3859528"/>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38" name="Google Shape;1538;p90"/>
          <p:cNvSpPr/>
          <p:nvPr/>
        </p:nvSpPr>
        <p:spPr>
          <a:xfrm>
            <a:off x="1624164" y="4463266"/>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39" name="Google Shape;1539;p90"/>
          <p:cNvSpPr/>
          <p:nvPr/>
        </p:nvSpPr>
        <p:spPr>
          <a:xfrm>
            <a:off x="2116532" y="4075446"/>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40" name="Google Shape;1540;p90"/>
          <p:cNvSpPr/>
          <p:nvPr/>
        </p:nvSpPr>
        <p:spPr>
          <a:xfrm>
            <a:off x="1641748" y="4867713"/>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41" name="Google Shape;1541;p90"/>
          <p:cNvSpPr/>
          <p:nvPr/>
        </p:nvSpPr>
        <p:spPr>
          <a:xfrm>
            <a:off x="2592065" y="4208289"/>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42" name="Google Shape;1542;p90"/>
          <p:cNvSpPr/>
          <p:nvPr/>
        </p:nvSpPr>
        <p:spPr>
          <a:xfrm>
            <a:off x="2227902" y="4908743"/>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43" name="Google Shape;1543;p90"/>
          <p:cNvSpPr/>
          <p:nvPr/>
        </p:nvSpPr>
        <p:spPr>
          <a:xfrm>
            <a:off x="1958271" y="5254575"/>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44" name="Google Shape;1544;p90"/>
          <p:cNvSpPr/>
          <p:nvPr/>
        </p:nvSpPr>
        <p:spPr>
          <a:xfrm>
            <a:off x="2087224" y="3712990"/>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45" name="Google Shape;1545;p90"/>
          <p:cNvSpPr/>
          <p:nvPr/>
        </p:nvSpPr>
        <p:spPr>
          <a:xfrm>
            <a:off x="2943010" y="4674282"/>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46" name="Google Shape;1546;p90"/>
          <p:cNvSpPr/>
          <p:nvPr/>
        </p:nvSpPr>
        <p:spPr>
          <a:xfrm>
            <a:off x="2515118" y="3507835"/>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47" name="Google Shape;1547;p90"/>
          <p:cNvSpPr/>
          <p:nvPr/>
        </p:nvSpPr>
        <p:spPr>
          <a:xfrm>
            <a:off x="2649932" y="4926328"/>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48" name="Google Shape;1548;p90"/>
          <p:cNvSpPr/>
          <p:nvPr/>
        </p:nvSpPr>
        <p:spPr>
          <a:xfrm>
            <a:off x="2960059" y="3859528"/>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49" name="Google Shape;1549;p90"/>
          <p:cNvSpPr/>
          <p:nvPr/>
        </p:nvSpPr>
        <p:spPr>
          <a:xfrm>
            <a:off x="2901979" y="5248712"/>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50" name="Google Shape;1550;p90"/>
          <p:cNvSpPr/>
          <p:nvPr/>
        </p:nvSpPr>
        <p:spPr>
          <a:xfrm>
            <a:off x="2403748" y="5418697"/>
            <a:ext cx="298938" cy="316523"/>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51" name="Google Shape;1551;p90"/>
          <p:cNvSpPr/>
          <p:nvPr/>
        </p:nvSpPr>
        <p:spPr>
          <a:xfrm>
            <a:off x="6616606" y="5352525"/>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52" name="Google Shape;1552;p90"/>
          <p:cNvSpPr/>
          <p:nvPr/>
        </p:nvSpPr>
        <p:spPr>
          <a:xfrm>
            <a:off x="5116052" y="4485018"/>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53" name="Google Shape;1553;p90"/>
          <p:cNvSpPr/>
          <p:nvPr/>
        </p:nvSpPr>
        <p:spPr>
          <a:xfrm>
            <a:off x="5215699" y="4936355"/>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54" name="Google Shape;1554;p90"/>
          <p:cNvSpPr/>
          <p:nvPr/>
        </p:nvSpPr>
        <p:spPr>
          <a:xfrm>
            <a:off x="5438437" y="4737063"/>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55" name="Google Shape;1555;p90"/>
          <p:cNvSpPr/>
          <p:nvPr/>
        </p:nvSpPr>
        <p:spPr>
          <a:xfrm>
            <a:off x="5538082" y="4256416"/>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56" name="Google Shape;1556;p90"/>
          <p:cNvSpPr/>
          <p:nvPr/>
        </p:nvSpPr>
        <p:spPr>
          <a:xfrm>
            <a:off x="4846421" y="5147371"/>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57" name="Google Shape;1557;p90"/>
          <p:cNvSpPr/>
          <p:nvPr/>
        </p:nvSpPr>
        <p:spPr>
          <a:xfrm>
            <a:off x="5508358" y="5280692"/>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58" name="Google Shape;1558;p90"/>
          <p:cNvSpPr/>
          <p:nvPr/>
        </p:nvSpPr>
        <p:spPr>
          <a:xfrm>
            <a:off x="6362595" y="5721803"/>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59" name="Google Shape;1559;p90"/>
          <p:cNvSpPr/>
          <p:nvPr/>
        </p:nvSpPr>
        <p:spPr>
          <a:xfrm>
            <a:off x="5162944" y="5534233"/>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60" name="Google Shape;1560;p90"/>
          <p:cNvSpPr/>
          <p:nvPr/>
        </p:nvSpPr>
        <p:spPr>
          <a:xfrm>
            <a:off x="6540405" y="4801540"/>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61" name="Google Shape;1561;p90"/>
          <p:cNvSpPr/>
          <p:nvPr/>
        </p:nvSpPr>
        <p:spPr>
          <a:xfrm>
            <a:off x="6147683" y="4953940"/>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62" name="Google Shape;1562;p90"/>
          <p:cNvSpPr/>
          <p:nvPr/>
        </p:nvSpPr>
        <p:spPr>
          <a:xfrm>
            <a:off x="6335252" y="5299770"/>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63" name="Google Shape;1563;p90"/>
          <p:cNvSpPr/>
          <p:nvPr/>
        </p:nvSpPr>
        <p:spPr>
          <a:xfrm>
            <a:off x="5436046" y="6236124"/>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64" name="Google Shape;1564;p90"/>
          <p:cNvSpPr/>
          <p:nvPr/>
        </p:nvSpPr>
        <p:spPr>
          <a:xfrm>
            <a:off x="6147682" y="4338479"/>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65" name="Google Shape;1565;p90"/>
          <p:cNvSpPr/>
          <p:nvPr/>
        </p:nvSpPr>
        <p:spPr>
          <a:xfrm>
            <a:off x="5668322" y="5645600"/>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66" name="Google Shape;1566;p90"/>
          <p:cNvSpPr/>
          <p:nvPr/>
        </p:nvSpPr>
        <p:spPr>
          <a:xfrm>
            <a:off x="6036314" y="6058840"/>
            <a:ext cx="298938" cy="316523"/>
          </a:xfrm>
          <a:prstGeom prst="ellipse">
            <a:avLst/>
          </a:prstGeom>
          <a:solidFill>
            <a:srgbClr val="00B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67" name="Google Shape;1567;p90"/>
          <p:cNvSpPr/>
          <p:nvPr/>
        </p:nvSpPr>
        <p:spPr>
          <a:xfrm>
            <a:off x="4058432" y="5479492"/>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68" name="Google Shape;1568;p90"/>
          <p:cNvSpPr/>
          <p:nvPr/>
        </p:nvSpPr>
        <p:spPr>
          <a:xfrm>
            <a:off x="3951022" y="4449889"/>
            <a:ext cx="298938" cy="31652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69" name="Google Shape;1569;p90"/>
          <p:cNvSpPr/>
          <p:nvPr/>
        </p:nvSpPr>
        <p:spPr>
          <a:xfrm>
            <a:off x="1126670" y="3175966"/>
            <a:ext cx="2804487" cy="2872685"/>
          </a:xfrm>
          <a:prstGeom prst="ellipse">
            <a:avLst/>
          </a:prstGeom>
          <a:noFill/>
          <a:ln w="12700" cap="flat" cmpd="sng">
            <a:solidFill>
              <a:srgbClr val="F163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70" name="Google Shape;1570;p90"/>
          <p:cNvSpPr/>
          <p:nvPr/>
        </p:nvSpPr>
        <p:spPr>
          <a:xfrm>
            <a:off x="4405052" y="3974608"/>
            <a:ext cx="2804487" cy="2872685"/>
          </a:xfrm>
          <a:prstGeom prst="ellipse">
            <a:avLst/>
          </a:prstGeom>
          <a:noFill/>
          <a:ln w="12700" cap="flat" cmpd="sng">
            <a:solidFill>
              <a:srgbClr val="F1635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71" name="Google Shape;1571;p90"/>
          <p:cNvSpPr/>
          <p:nvPr/>
        </p:nvSpPr>
        <p:spPr>
          <a:xfrm>
            <a:off x="7944872" y="4807826"/>
            <a:ext cx="964276" cy="996031"/>
          </a:xfrm>
          <a:prstGeom prst="striped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572" name="Google Shape;1572;p90"/>
          <p:cNvSpPr txBox="1"/>
          <p:nvPr/>
        </p:nvSpPr>
        <p:spPr>
          <a:xfrm>
            <a:off x="3529523" y="7360318"/>
            <a:ext cx="1466367"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Assign</a:t>
            </a:r>
            <a:endParaRPr sz="1400" b="0" i="0" u="none" strike="noStrike" cap="none">
              <a:solidFill>
                <a:srgbClr val="000000"/>
              </a:solidFill>
              <a:latin typeface="Arial"/>
              <a:ea typeface="Arial"/>
              <a:cs typeface="Arial"/>
              <a:sym typeface="Arial"/>
            </a:endParaRPr>
          </a:p>
        </p:txBody>
      </p:sp>
      <p:sp>
        <p:nvSpPr>
          <p:cNvPr id="1573" name="Google Shape;1573;p90"/>
          <p:cNvSpPr txBox="1"/>
          <p:nvPr/>
        </p:nvSpPr>
        <p:spPr>
          <a:xfrm>
            <a:off x="12191609" y="7360318"/>
            <a:ext cx="1466367"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Optimize</a:t>
            </a:r>
            <a:endParaRPr sz="1400" b="0" i="0" u="none" strike="noStrike" cap="none">
              <a:solidFill>
                <a:srgbClr val="000000"/>
              </a:solidFill>
              <a:latin typeface="Arial"/>
              <a:ea typeface="Arial"/>
              <a:cs typeface="Arial"/>
              <a:sym typeface="Arial"/>
            </a:endParaRPr>
          </a:p>
        </p:txBody>
      </p:sp>
      <p:sp>
        <p:nvSpPr>
          <p:cNvPr id="1574" name="Google Shape;1574;p90"/>
          <p:cNvSpPr txBox="1"/>
          <p:nvPr/>
        </p:nvSpPr>
        <p:spPr>
          <a:xfrm>
            <a:off x="1593475" y="7946984"/>
            <a:ext cx="5083605"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Find the number of clusters and assign mean</a:t>
            </a:r>
            <a:endParaRPr sz="1400" b="0" i="0" u="none" strike="noStrike" cap="none">
              <a:solidFill>
                <a:srgbClr val="000000"/>
              </a:solidFill>
              <a:latin typeface="Arial"/>
              <a:ea typeface="Arial"/>
              <a:cs typeface="Arial"/>
              <a:sym typeface="Arial"/>
            </a:endParaRPr>
          </a:p>
        </p:txBody>
      </p:sp>
      <p:sp>
        <p:nvSpPr>
          <p:cNvPr id="1575" name="Google Shape;1575;p90"/>
          <p:cNvSpPr txBox="1"/>
          <p:nvPr/>
        </p:nvSpPr>
        <p:spPr>
          <a:xfrm>
            <a:off x="9607843" y="7983500"/>
            <a:ext cx="6084073"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Iterate and optimize the mean for each cluster for its respective data points</a:t>
            </a:r>
            <a:endParaRPr sz="1400" b="0" i="0" u="none" strike="noStrike" cap="none">
              <a:solidFill>
                <a:srgbClr val="000000"/>
              </a:solidFill>
              <a:latin typeface="Arial"/>
              <a:ea typeface="Arial"/>
              <a:cs typeface="Arial"/>
              <a:sym typeface="Arial"/>
            </a:endParaRPr>
          </a:p>
        </p:txBody>
      </p:sp>
      <p:sp>
        <p:nvSpPr>
          <p:cNvPr id="1576" name="Google Shape;1576;p90"/>
          <p:cNvSpPr txBox="1"/>
          <p:nvPr/>
        </p:nvSpPr>
        <p:spPr>
          <a:xfrm>
            <a:off x="11736444" y="2423583"/>
            <a:ext cx="237669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Centroids (mean)</a:t>
            </a:r>
            <a:endParaRPr sz="2000" b="0" i="1" u="none" strike="noStrike" cap="none">
              <a:solidFill>
                <a:schemeClr val="dk1"/>
              </a:solidFill>
              <a:latin typeface="Open Sans"/>
              <a:ea typeface="Open Sans"/>
              <a:cs typeface="Open Sans"/>
              <a:sym typeface="Open Sans"/>
            </a:endParaRPr>
          </a:p>
        </p:txBody>
      </p:sp>
      <p:cxnSp>
        <p:nvCxnSpPr>
          <p:cNvPr id="1577" name="Google Shape;1577;p90"/>
          <p:cNvCxnSpPr/>
          <p:nvPr/>
        </p:nvCxnSpPr>
        <p:spPr>
          <a:xfrm rot="-5400000" flipH="1">
            <a:off x="13060536" y="3543679"/>
            <a:ext cx="2469000" cy="548700"/>
          </a:xfrm>
          <a:prstGeom prst="bentConnector2">
            <a:avLst/>
          </a:prstGeom>
          <a:noFill/>
          <a:ln w="9525" cap="flat" cmpd="sng">
            <a:solidFill>
              <a:schemeClr val="accent2"/>
            </a:solidFill>
            <a:prstDash val="solid"/>
            <a:miter lim="800000"/>
            <a:headEnd type="none" w="sm" len="sm"/>
            <a:tailEnd type="triangle" w="med" len="med"/>
          </a:ln>
        </p:spPr>
      </p:cxnSp>
      <p:cxnSp>
        <p:nvCxnSpPr>
          <p:cNvPr id="1578" name="Google Shape;1578;p90"/>
          <p:cNvCxnSpPr/>
          <p:nvPr/>
        </p:nvCxnSpPr>
        <p:spPr>
          <a:xfrm rot="5400000">
            <a:off x="10333165" y="3275148"/>
            <a:ext cx="1920300" cy="548700"/>
          </a:xfrm>
          <a:prstGeom prst="bentConnector2">
            <a:avLst/>
          </a:prstGeom>
          <a:noFill/>
          <a:ln w="9525" cap="flat" cmpd="sng">
            <a:solidFill>
              <a:schemeClr val="accent2"/>
            </a:solidFill>
            <a:prstDash val="solid"/>
            <a:miter lim="800000"/>
            <a:headEnd type="none" w="sm" len="sm"/>
            <a:tailEnd type="triangle" w="med" len="med"/>
          </a:ln>
        </p:spPr>
      </p:cxnSp>
      <p:pic>
        <p:nvPicPr>
          <p:cNvPr id="1579" name="Google Shape;1579;p90"/>
          <p:cNvPicPr preferRelativeResize="0"/>
          <p:nvPr/>
        </p:nvPicPr>
        <p:blipFill rotWithShape="1">
          <a:blip r:embed="rId3">
            <a:alphaModFix/>
          </a:blip>
          <a:srcRect/>
          <a:stretch/>
        </p:blipFill>
        <p:spPr>
          <a:xfrm>
            <a:off x="650306" y="506872"/>
            <a:ext cx="14924126" cy="6241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9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Unsupervised Learning Models: K-Means Clustering</a:t>
            </a:r>
            <a:endParaRPr/>
          </a:p>
        </p:txBody>
      </p:sp>
      <p:sp>
        <p:nvSpPr>
          <p:cNvPr id="1586" name="Google Shape;1586;p91"/>
          <p:cNvSpPr txBox="1">
            <a:spLocks noGrp="1"/>
          </p:cNvSpPr>
          <p:nvPr>
            <p:ph type="body" idx="4294967295"/>
          </p:nvPr>
        </p:nvSpPr>
        <p:spPr>
          <a:xfrm>
            <a:off x="842411" y="1032601"/>
            <a:ext cx="15095537"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K-means finds the best centroids by alternatively assigning random centroids to a dataset and selecting mean data points from the resulting clusters to form new centroids. It continues this process iteratively until the model is optimized.</a:t>
            </a:r>
            <a:endParaRPr sz="2200">
              <a:latin typeface="Open Sans"/>
              <a:ea typeface="Open Sans"/>
              <a:cs typeface="Open Sans"/>
              <a:sym typeface="Open Sans"/>
            </a:endParaRPr>
          </a:p>
        </p:txBody>
      </p:sp>
      <p:pic>
        <p:nvPicPr>
          <p:cNvPr id="1587" name="Google Shape;1587;p91"/>
          <p:cNvPicPr preferRelativeResize="0"/>
          <p:nvPr/>
        </p:nvPicPr>
        <p:blipFill rotWithShape="1">
          <a:blip r:embed="rId3">
            <a:alphaModFix/>
          </a:blip>
          <a:srcRect/>
          <a:stretch/>
        </p:blipFill>
        <p:spPr>
          <a:xfrm>
            <a:off x="4564062" y="2904172"/>
            <a:ext cx="6327458" cy="4648427"/>
          </a:xfrm>
          <a:prstGeom prst="rect">
            <a:avLst/>
          </a:prstGeom>
          <a:noFill/>
          <a:ln>
            <a:noFill/>
          </a:ln>
        </p:spPr>
      </p:pic>
      <p:sp>
        <p:nvSpPr>
          <p:cNvPr id="1588" name="Google Shape;1588;p91"/>
          <p:cNvSpPr txBox="1"/>
          <p:nvPr/>
        </p:nvSpPr>
        <p:spPr>
          <a:xfrm>
            <a:off x="5408330" y="7816738"/>
            <a:ext cx="5155835"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Assign data points to the centroids</a:t>
            </a:r>
            <a:endParaRPr sz="1400" b="0" i="0" u="none" strike="noStrike" cap="none">
              <a:solidFill>
                <a:srgbClr val="000000"/>
              </a:solidFill>
              <a:latin typeface="Arial"/>
              <a:ea typeface="Arial"/>
              <a:cs typeface="Arial"/>
              <a:sym typeface="Arial"/>
            </a:endParaRPr>
          </a:p>
        </p:txBody>
      </p:sp>
      <p:pic>
        <p:nvPicPr>
          <p:cNvPr id="1589" name="Google Shape;1589;p91"/>
          <p:cNvPicPr preferRelativeResize="0"/>
          <p:nvPr/>
        </p:nvPicPr>
        <p:blipFill rotWithShape="1">
          <a:blip r:embed="rId4">
            <a:alphaModFix/>
          </a:blip>
          <a:srcRect/>
          <a:stretch/>
        </p:blipFill>
        <p:spPr>
          <a:xfrm>
            <a:off x="650306" y="506872"/>
            <a:ext cx="14924126" cy="6241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94"/>
        <p:cNvGrpSpPr/>
        <p:nvPr/>
      </p:nvGrpSpPr>
      <p:grpSpPr>
        <a:xfrm>
          <a:off x="0" y="0"/>
          <a:ext cx="0" cy="0"/>
          <a:chOff x="0" y="0"/>
          <a:chExt cx="0" cy="0"/>
        </a:xfrm>
      </p:grpSpPr>
      <p:sp>
        <p:nvSpPr>
          <p:cNvPr id="1595" name="Google Shape;1595;p9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Unsupervised Learning Models: K-Means Clustering</a:t>
            </a:r>
            <a:endParaRPr/>
          </a:p>
        </p:txBody>
      </p:sp>
      <p:pic>
        <p:nvPicPr>
          <p:cNvPr id="1596" name="Google Shape;1596;p92"/>
          <p:cNvPicPr preferRelativeResize="0"/>
          <p:nvPr/>
        </p:nvPicPr>
        <p:blipFill rotWithShape="1">
          <a:blip r:embed="rId3">
            <a:alphaModFix/>
          </a:blip>
          <a:srcRect/>
          <a:stretch/>
        </p:blipFill>
        <p:spPr>
          <a:xfrm>
            <a:off x="4511356" y="2613660"/>
            <a:ext cx="6563043" cy="4844540"/>
          </a:xfrm>
          <a:prstGeom prst="rect">
            <a:avLst/>
          </a:prstGeom>
          <a:noFill/>
          <a:ln>
            <a:noFill/>
          </a:ln>
        </p:spPr>
      </p:pic>
      <p:sp>
        <p:nvSpPr>
          <p:cNvPr id="1597" name="Google Shape;1597;p92"/>
          <p:cNvSpPr txBox="1"/>
          <p:nvPr/>
        </p:nvSpPr>
        <p:spPr>
          <a:xfrm>
            <a:off x="4800045" y="1685800"/>
            <a:ext cx="6917791"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Choose a mean from each cluster as a centroid</a:t>
            </a:r>
            <a:endParaRPr sz="2200" b="0" i="0" u="none" strike="noStrike" cap="none">
              <a:solidFill>
                <a:srgbClr val="000000"/>
              </a:solidFill>
              <a:latin typeface="Arial"/>
              <a:ea typeface="Arial"/>
              <a:cs typeface="Arial"/>
              <a:sym typeface="Arial"/>
            </a:endParaRPr>
          </a:p>
        </p:txBody>
      </p:sp>
      <p:pic>
        <p:nvPicPr>
          <p:cNvPr id="1598" name="Google Shape;1598;p92"/>
          <p:cNvPicPr preferRelativeResize="0"/>
          <p:nvPr/>
        </p:nvPicPr>
        <p:blipFill rotWithShape="1">
          <a:blip r:embed="rId4">
            <a:alphaModFix/>
          </a:blip>
          <a:srcRect/>
          <a:stretch/>
        </p:blipFill>
        <p:spPr>
          <a:xfrm>
            <a:off x="650306" y="506872"/>
            <a:ext cx="14924126" cy="62419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9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Unsupervised Learning Models: K-Means Clustering</a:t>
            </a:r>
            <a:endParaRPr/>
          </a:p>
        </p:txBody>
      </p:sp>
      <p:sp>
        <p:nvSpPr>
          <p:cNvPr id="1605" name="Google Shape;1605;p93"/>
          <p:cNvSpPr txBox="1"/>
          <p:nvPr/>
        </p:nvSpPr>
        <p:spPr>
          <a:xfrm>
            <a:off x="5547712" y="1751637"/>
            <a:ext cx="561935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Reassign data points to new centroids</a:t>
            </a:r>
            <a:endParaRPr sz="2200" b="0" i="0" u="none" strike="noStrike" cap="none">
              <a:solidFill>
                <a:srgbClr val="000000"/>
              </a:solidFill>
              <a:latin typeface="Arial"/>
              <a:ea typeface="Arial"/>
              <a:cs typeface="Arial"/>
              <a:sym typeface="Arial"/>
            </a:endParaRPr>
          </a:p>
        </p:txBody>
      </p:sp>
      <p:pic>
        <p:nvPicPr>
          <p:cNvPr id="1606" name="Google Shape;1606;p93"/>
          <p:cNvPicPr preferRelativeResize="0"/>
          <p:nvPr/>
        </p:nvPicPr>
        <p:blipFill rotWithShape="1">
          <a:blip r:embed="rId3">
            <a:alphaModFix/>
          </a:blip>
          <a:srcRect/>
          <a:stretch/>
        </p:blipFill>
        <p:spPr>
          <a:xfrm>
            <a:off x="5012853" y="2999740"/>
            <a:ext cx="6285347" cy="4504752"/>
          </a:xfrm>
          <a:prstGeom prst="rect">
            <a:avLst/>
          </a:prstGeom>
          <a:noFill/>
          <a:ln>
            <a:noFill/>
          </a:ln>
        </p:spPr>
      </p:pic>
      <p:pic>
        <p:nvPicPr>
          <p:cNvPr id="1607" name="Google Shape;1607;p93"/>
          <p:cNvPicPr preferRelativeResize="0"/>
          <p:nvPr/>
        </p:nvPicPr>
        <p:blipFill rotWithShape="1">
          <a:blip r:embed="rId4">
            <a:alphaModFix/>
          </a:blip>
          <a:srcRect/>
          <a:stretch/>
        </p:blipFill>
        <p:spPr>
          <a:xfrm>
            <a:off x="650306" y="506872"/>
            <a:ext cx="14924126" cy="6241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9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Unsupervised Learning Models: K-Means Clustering</a:t>
            </a:r>
            <a:endParaRPr/>
          </a:p>
        </p:txBody>
      </p:sp>
      <p:sp>
        <p:nvSpPr>
          <p:cNvPr id="1614" name="Google Shape;1614;p94"/>
          <p:cNvSpPr txBox="1"/>
          <p:nvPr/>
        </p:nvSpPr>
        <p:spPr>
          <a:xfrm>
            <a:off x="5361975" y="1639508"/>
            <a:ext cx="665650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Iterate the process till the model is optimized</a:t>
            </a:r>
            <a:endParaRPr sz="2200" b="0" i="0" u="none" strike="noStrike" cap="none">
              <a:solidFill>
                <a:srgbClr val="000000"/>
              </a:solidFill>
              <a:latin typeface="Arial"/>
              <a:ea typeface="Arial"/>
              <a:cs typeface="Arial"/>
              <a:sym typeface="Arial"/>
            </a:endParaRPr>
          </a:p>
        </p:txBody>
      </p:sp>
      <p:pic>
        <p:nvPicPr>
          <p:cNvPr id="1615" name="Google Shape;1615;p94"/>
          <p:cNvPicPr preferRelativeResize="0"/>
          <p:nvPr/>
        </p:nvPicPr>
        <p:blipFill rotWithShape="1">
          <a:blip r:embed="rId3">
            <a:alphaModFix/>
          </a:blip>
          <a:srcRect/>
          <a:stretch/>
        </p:blipFill>
        <p:spPr>
          <a:xfrm>
            <a:off x="5012853" y="2999740"/>
            <a:ext cx="6285347" cy="4504752"/>
          </a:xfrm>
          <a:prstGeom prst="rect">
            <a:avLst/>
          </a:prstGeom>
          <a:noFill/>
          <a:ln>
            <a:noFill/>
          </a:ln>
        </p:spPr>
      </p:pic>
      <p:pic>
        <p:nvPicPr>
          <p:cNvPr id="1616" name="Google Shape;1616;p94"/>
          <p:cNvPicPr preferRelativeResize="0"/>
          <p:nvPr/>
        </p:nvPicPr>
        <p:blipFill rotWithShape="1">
          <a:blip r:embed="rId4">
            <a:alphaModFix/>
          </a:blip>
          <a:srcRect/>
          <a:stretch/>
        </p:blipFill>
        <p:spPr>
          <a:xfrm>
            <a:off x="650306" y="506872"/>
            <a:ext cx="14924126" cy="62419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9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Unsupervised Learning Models: K-Means Clustering</a:t>
            </a:r>
            <a:endParaRPr/>
          </a:p>
        </p:txBody>
      </p:sp>
      <p:sp>
        <p:nvSpPr>
          <p:cNvPr id="1623" name="Google Shape;1623;p95"/>
          <p:cNvSpPr txBox="1">
            <a:spLocks noGrp="1"/>
          </p:cNvSpPr>
          <p:nvPr>
            <p:ph type="body" idx="4294967295"/>
          </p:nvPr>
        </p:nvSpPr>
        <p:spPr>
          <a:xfrm>
            <a:off x="0" y="1150938"/>
            <a:ext cx="15093950"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Let us see how the k-means algorithm works in Scikit-Learn.</a:t>
            </a:r>
            <a:endParaRPr sz="2200">
              <a:latin typeface="Open Sans"/>
              <a:ea typeface="Open Sans"/>
              <a:cs typeface="Open Sans"/>
              <a:sym typeface="Open Sans"/>
            </a:endParaRPr>
          </a:p>
        </p:txBody>
      </p:sp>
      <p:grpSp>
        <p:nvGrpSpPr>
          <p:cNvPr id="1624" name="Google Shape;1624;p95"/>
          <p:cNvGrpSpPr/>
          <p:nvPr/>
        </p:nvGrpSpPr>
        <p:grpSpPr>
          <a:xfrm>
            <a:off x="363025" y="3566457"/>
            <a:ext cx="2339162" cy="864563"/>
            <a:chOff x="363025" y="3566457"/>
            <a:chExt cx="2339162" cy="864563"/>
          </a:xfrm>
        </p:grpSpPr>
        <p:sp>
          <p:nvSpPr>
            <p:cNvPr id="1625" name="Google Shape;1625;p95"/>
            <p:cNvSpPr txBox="1"/>
            <p:nvPr/>
          </p:nvSpPr>
          <p:spPr>
            <a:xfrm>
              <a:off x="363025" y="3566457"/>
              <a:ext cx="2339162"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Class</a:t>
              </a:r>
              <a:endParaRPr sz="1400" b="0" i="0" u="none" strike="noStrike" cap="none">
                <a:solidFill>
                  <a:srgbClr val="000000"/>
                </a:solidFill>
                <a:latin typeface="Arial"/>
                <a:ea typeface="Arial"/>
                <a:cs typeface="Arial"/>
                <a:sym typeface="Arial"/>
              </a:endParaRPr>
            </a:p>
          </p:txBody>
        </p:sp>
        <p:cxnSp>
          <p:nvCxnSpPr>
            <p:cNvPr id="1626" name="Google Shape;1626;p95"/>
            <p:cNvCxnSpPr/>
            <p:nvPr/>
          </p:nvCxnSpPr>
          <p:spPr>
            <a:xfrm>
              <a:off x="1532606" y="3944539"/>
              <a:ext cx="0" cy="486481"/>
            </a:xfrm>
            <a:prstGeom prst="straightConnector1">
              <a:avLst/>
            </a:prstGeom>
            <a:noFill/>
            <a:ln w="12700" cap="flat" cmpd="sng">
              <a:solidFill>
                <a:schemeClr val="accent2"/>
              </a:solidFill>
              <a:prstDash val="solid"/>
              <a:miter lim="800000"/>
              <a:headEnd type="none" w="sm" len="sm"/>
              <a:tailEnd type="oval" w="lg" len="lg"/>
            </a:ln>
          </p:spPr>
        </p:cxnSp>
      </p:grpSp>
      <p:grpSp>
        <p:nvGrpSpPr>
          <p:cNvPr id="1627" name="Google Shape;1627;p95"/>
          <p:cNvGrpSpPr/>
          <p:nvPr/>
        </p:nvGrpSpPr>
        <p:grpSpPr>
          <a:xfrm>
            <a:off x="451015" y="4588073"/>
            <a:ext cx="15517907" cy="914400"/>
            <a:chOff x="116521" y="4549973"/>
            <a:chExt cx="15988115" cy="914400"/>
          </a:xfrm>
        </p:grpSpPr>
        <p:sp>
          <p:nvSpPr>
            <p:cNvPr id="1628" name="Google Shape;1628;p95"/>
            <p:cNvSpPr/>
            <p:nvPr/>
          </p:nvSpPr>
          <p:spPr>
            <a:xfrm>
              <a:off x="116521" y="4549973"/>
              <a:ext cx="15904718" cy="914400"/>
            </a:xfrm>
            <a:prstGeom prst="roundRect">
              <a:avLst>
                <a:gd name="adj" fmla="val 6250"/>
              </a:avLst>
            </a:prstGeom>
            <a:solidFill>
              <a:srgbClr val="DDEAF6"/>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Open Sans"/>
                <a:ea typeface="Open Sans"/>
                <a:cs typeface="Open Sans"/>
                <a:sym typeface="Open Sans"/>
              </a:endParaRPr>
            </a:p>
          </p:txBody>
        </p:sp>
        <p:sp>
          <p:nvSpPr>
            <p:cNvPr id="1629" name="Google Shape;1629;p95"/>
            <p:cNvSpPr txBox="1"/>
            <p:nvPr/>
          </p:nvSpPr>
          <p:spPr>
            <a:xfrm>
              <a:off x="129107" y="4588197"/>
              <a:ext cx="15975529"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chemeClr val="dk1"/>
                  </a:solidFill>
                  <a:latin typeface="Open Sans"/>
                  <a:ea typeface="Open Sans"/>
                  <a:cs typeface="Open Sans"/>
                  <a:sym typeface="Open Sans"/>
                </a:rPr>
                <a:t> </a:t>
              </a:r>
              <a:r>
                <a:rPr lang="en-US" sz="2200" b="0" i="0" u="none" strike="noStrike" cap="none">
                  <a:solidFill>
                    <a:schemeClr val="dk1"/>
                  </a:solidFill>
                  <a:latin typeface="Open Sans"/>
                  <a:ea typeface="Open Sans"/>
                  <a:cs typeface="Open Sans"/>
                  <a:sym typeface="Open Sans"/>
                </a:rPr>
                <a:t>sklearn.cluster.KMeans(</a:t>
              </a:r>
              <a:r>
                <a:rPr lang="en-US" sz="2200" b="0" i="1" u="none" strike="noStrike" cap="none">
                  <a:solidFill>
                    <a:schemeClr val="dk1"/>
                  </a:solidFill>
                  <a:latin typeface="Open Sans"/>
                  <a:ea typeface="Open Sans"/>
                  <a:cs typeface="Open Sans"/>
                  <a:sym typeface="Open Sans"/>
                </a:rPr>
                <a:t>n_clusters=8</a:t>
              </a:r>
              <a:r>
                <a:rPr lang="en-US" sz="2200" b="0" i="0" u="none" strike="noStrike" cap="none">
                  <a:solidFill>
                    <a:schemeClr val="dk1"/>
                  </a:solidFill>
                  <a:latin typeface="Open Sans"/>
                  <a:ea typeface="Open Sans"/>
                  <a:cs typeface="Open Sans"/>
                  <a:sym typeface="Open Sans"/>
                </a:rPr>
                <a:t>, </a:t>
              </a:r>
              <a:r>
                <a:rPr lang="en-US" sz="2200" b="0" i="1" u="none" strike="noStrike" cap="none">
                  <a:solidFill>
                    <a:schemeClr val="dk1"/>
                  </a:solidFill>
                  <a:latin typeface="Open Sans"/>
                  <a:ea typeface="Open Sans"/>
                  <a:cs typeface="Open Sans"/>
                  <a:sym typeface="Open Sans"/>
                </a:rPr>
                <a:t>init='k-means++'</a:t>
              </a:r>
              <a:r>
                <a:rPr lang="en-US" sz="2200" b="0" i="0" u="none" strike="noStrike" cap="none">
                  <a:solidFill>
                    <a:schemeClr val="dk1"/>
                  </a:solidFill>
                  <a:latin typeface="Open Sans"/>
                  <a:ea typeface="Open Sans"/>
                  <a:cs typeface="Open Sans"/>
                  <a:sym typeface="Open Sans"/>
                </a:rPr>
                <a:t>, </a:t>
              </a:r>
              <a:r>
                <a:rPr lang="en-US" sz="2200" b="0" i="1" u="none" strike="noStrike" cap="none">
                  <a:solidFill>
                    <a:schemeClr val="dk1"/>
                  </a:solidFill>
                  <a:latin typeface="Open Sans"/>
                  <a:ea typeface="Open Sans"/>
                  <a:cs typeface="Open Sans"/>
                  <a:sym typeface="Open Sans"/>
                </a:rPr>
                <a:t>n_init=10</a:t>
              </a:r>
              <a:r>
                <a:rPr lang="en-US" sz="2200" b="0" i="0" u="none" strike="noStrike" cap="none">
                  <a:solidFill>
                    <a:schemeClr val="dk1"/>
                  </a:solidFill>
                  <a:latin typeface="Open Sans"/>
                  <a:ea typeface="Open Sans"/>
                  <a:cs typeface="Open Sans"/>
                  <a:sym typeface="Open Sans"/>
                </a:rPr>
                <a:t>, </a:t>
              </a:r>
              <a:r>
                <a:rPr lang="en-US" sz="2200" b="0" i="1" u="none" strike="noStrike" cap="none">
                  <a:solidFill>
                    <a:schemeClr val="dk1"/>
                  </a:solidFill>
                  <a:latin typeface="Open Sans"/>
                  <a:ea typeface="Open Sans"/>
                  <a:cs typeface="Open Sans"/>
                  <a:sym typeface="Open Sans"/>
                </a:rPr>
                <a:t>max_iter=300</a:t>
              </a:r>
              <a:r>
                <a:rPr lang="en-US" sz="2200" b="0" i="0" u="none" strike="noStrike" cap="none">
                  <a:solidFill>
                    <a:schemeClr val="dk1"/>
                  </a:solidFill>
                  <a:latin typeface="Open Sans"/>
                  <a:ea typeface="Open Sans"/>
                  <a:cs typeface="Open Sans"/>
                  <a:sym typeface="Open Sans"/>
                </a:rPr>
                <a:t>, </a:t>
              </a:r>
              <a:r>
                <a:rPr lang="en-US" sz="2200" b="0" i="1" u="none" strike="noStrike" cap="none">
                  <a:solidFill>
                    <a:schemeClr val="dk1"/>
                  </a:solidFill>
                  <a:latin typeface="Open Sans"/>
                  <a:ea typeface="Open Sans"/>
                  <a:cs typeface="Open Sans"/>
                  <a:sym typeface="Open Sans"/>
                </a:rPr>
                <a:t>tol=0.0001</a:t>
              </a:r>
              <a:r>
                <a:rPr lang="en-US" sz="2200" b="0" i="0" u="none" strike="noStrike" cap="none">
                  <a:solidFill>
                    <a:schemeClr val="dk1"/>
                  </a:solidFill>
                  <a:latin typeface="Open Sans"/>
                  <a:ea typeface="Open Sans"/>
                  <a:cs typeface="Open Sans"/>
                  <a:sym typeface="Open Sans"/>
                </a:rPr>
                <a:t>, </a:t>
              </a:r>
              <a:r>
                <a:rPr lang="en-US" sz="2200" b="0" i="1" u="none" strike="noStrike" cap="none">
                  <a:solidFill>
                    <a:schemeClr val="dk1"/>
                  </a:solidFill>
                  <a:latin typeface="Open Sans"/>
                  <a:ea typeface="Open Sans"/>
                  <a:cs typeface="Open Sans"/>
                  <a:sym typeface="Open Sans"/>
                </a:rPr>
                <a:t>precompute_distances='auto'</a:t>
              </a:r>
              <a:r>
                <a:rPr lang="en-US" sz="2200"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1" u="none" strike="noStrike" cap="none">
                  <a:solidFill>
                    <a:schemeClr val="dk1"/>
                  </a:solidFill>
                  <a:latin typeface="Open Sans"/>
                  <a:ea typeface="Open Sans"/>
                  <a:cs typeface="Open Sans"/>
                  <a:sym typeface="Open Sans"/>
                </a:rPr>
                <a:t>verbose=0</a:t>
              </a:r>
              <a:r>
                <a:rPr lang="en-US" sz="2200" b="0" i="0" u="none" strike="noStrike" cap="none">
                  <a:solidFill>
                    <a:schemeClr val="dk1"/>
                  </a:solidFill>
                  <a:latin typeface="Open Sans"/>
                  <a:ea typeface="Open Sans"/>
                  <a:cs typeface="Open Sans"/>
                  <a:sym typeface="Open Sans"/>
                </a:rPr>
                <a:t>, </a:t>
              </a:r>
              <a:r>
                <a:rPr lang="en-US" sz="2200" b="0" i="1" u="none" strike="noStrike" cap="none">
                  <a:solidFill>
                    <a:schemeClr val="dk1"/>
                  </a:solidFill>
                  <a:latin typeface="Open Sans"/>
                  <a:ea typeface="Open Sans"/>
                  <a:cs typeface="Open Sans"/>
                  <a:sym typeface="Open Sans"/>
                </a:rPr>
                <a:t>random_state=None</a:t>
              </a:r>
              <a:r>
                <a:rPr lang="en-US" sz="2200" b="0" i="0" u="none" strike="noStrike" cap="none">
                  <a:solidFill>
                    <a:schemeClr val="dk1"/>
                  </a:solidFill>
                  <a:latin typeface="Open Sans"/>
                  <a:ea typeface="Open Sans"/>
                  <a:cs typeface="Open Sans"/>
                  <a:sym typeface="Open Sans"/>
                </a:rPr>
                <a:t>, </a:t>
              </a:r>
              <a:r>
                <a:rPr lang="en-US" sz="2200" b="0" i="1" u="none" strike="noStrike" cap="none">
                  <a:solidFill>
                    <a:schemeClr val="dk1"/>
                  </a:solidFill>
                  <a:latin typeface="Open Sans"/>
                  <a:ea typeface="Open Sans"/>
                  <a:cs typeface="Open Sans"/>
                  <a:sym typeface="Open Sans"/>
                </a:rPr>
                <a:t>copy_x=True</a:t>
              </a:r>
              <a:r>
                <a:rPr lang="en-US" sz="2200" b="0" i="0" u="none" strike="noStrike" cap="none">
                  <a:solidFill>
                    <a:schemeClr val="dk1"/>
                  </a:solidFill>
                  <a:latin typeface="Open Sans"/>
                  <a:ea typeface="Open Sans"/>
                  <a:cs typeface="Open Sans"/>
                  <a:sym typeface="Open Sans"/>
                </a:rPr>
                <a:t>, </a:t>
              </a:r>
              <a:r>
                <a:rPr lang="en-US" sz="2200" b="0" i="1" u="none" strike="noStrike" cap="none">
                  <a:solidFill>
                    <a:schemeClr val="dk1"/>
                  </a:solidFill>
                  <a:latin typeface="Open Sans"/>
                  <a:ea typeface="Open Sans"/>
                  <a:cs typeface="Open Sans"/>
                  <a:sym typeface="Open Sans"/>
                </a:rPr>
                <a:t>n_jobs=1</a:t>
              </a:r>
              <a:r>
                <a:rPr lang="en-US" sz="2200" b="0" i="0"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grpSp>
        <p:nvGrpSpPr>
          <p:cNvPr id="1630" name="Google Shape;1630;p95"/>
          <p:cNvGrpSpPr/>
          <p:nvPr/>
        </p:nvGrpSpPr>
        <p:grpSpPr>
          <a:xfrm>
            <a:off x="5176028" y="5479293"/>
            <a:ext cx="2902690" cy="1847154"/>
            <a:chOff x="5176028" y="5479293"/>
            <a:chExt cx="2902690" cy="1847154"/>
          </a:xfrm>
        </p:grpSpPr>
        <p:sp>
          <p:nvSpPr>
            <p:cNvPr id="1631" name="Google Shape;1631;p95"/>
            <p:cNvSpPr txBox="1"/>
            <p:nvPr/>
          </p:nvSpPr>
          <p:spPr>
            <a:xfrm>
              <a:off x="5176028" y="6557006"/>
              <a:ext cx="2902690"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Number of jobs in parallel computation</a:t>
              </a:r>
              <a:endParaRPr sz="1400" b="0" i="0" u="none" strike="noStrike" cap="none">
                <a:solidFill>
                  <a:srgbClr val="000000"/>
                </a:solidFill>
                <a:latin typeface="Arial"/>
                <a:ea typeface="Arial"/>
                <a:cs typeface="Arial"/>
                <a:sym typeface="Arial"/>
              </a:endParaRPr>
            </a:p>
          </p:txBody>
        </p:sp>
        <p:cxnSp>
          <p:nvCxnSpPr>
            <p:cNvPr id="1632" name="Google Shape;1632;p95"/>
            <p:cNvCxnSpPr/>
            <p:nvPr/>
          </p:nvCxnSpPr>
          <p:spPr>
            <a:xfrm>
              <a:off x="6627373" y="5479293"/>
              <a:ext cx="0" cy="1020725"/>
            </a:xfrm>
            <a:prstGeom prst="straightConnector1">
              <a:avLst/>
            </a:prstGeom>
            <a:noFill/>
            <a:ln w="12700" cap="flat" cmpd="sng">
              <a:solidFill>
                <a:schemeClr val="accent2"/>
              </a:solidFill>
              <a:prstDash val="solid"/>
              <a:miter lim="800000"/>
              <a:headEnd type="oval" w="lg" len="lg"/>
              <a:tailEnd type="none" w="sm" len="sm"/>
            </a:ln>
          </p:spPr>
        </p:cxnSp>
      </p:grpSp>
      <p:grpSp>
        <p:nvGrpSpPr>
          <p:cNvPr id="1633" name="Google Shape;1633;p95"/>
          <p:cNvGrpSpPr/>
          <p:nvPr/>
        </p:nvGrpSpPr>
        <p:grpSpPr>
          <a:xfrm>
            <a:off x="13078244" y="3150241"/>
            <a:ext cx="2473949" cy="1544533"/>
            <a:chOff x="13078244" y="3150241"/>
            <a:chExt cx="2473949" cy="1544533"/>
          </a:xfrm>
        </p:grpSpPr>
        <p:sp>
          <p:nvSpPr>
            <p:cNvPr id="1634" name="Google Shape;1634;p95"/>
            <p:cNvSpPr txBox="1"/>
            <p:nvPr/>
          </p:nvSpPr>
          <p:spPr>
            <a:xfrm>
              <a:off x="13078244" y="3150241"/>
              <a:ext cx="2473949"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Pre-compute for faster operation</a:t>
              </a:r>
              <a:endParaRPr sz="1400" b="0" i="0" u="none" strike="noStrike" cap="none">
                <a:solidFill>
                  <a:srgbClr val="000000"/>
                </a:solidFill>
                <a:latin typeface="Arial"/>
                <a:ea typeface="Arial"/>
                <a:cs typeface="Arial"/>
                <a:sym typeface="Arial"/>
              </a:endParaRPr>
            </a:p>
          </p:txBody>
        </p:sp>
        <p:cxnSp>
          <p:nvCxnSpPr>
            <p:cNvPr id="1635" name="Google Shape;1635;p95"/>
            <p:cNvCxnSpPr/>
            <p:nvPr/>
          </p:nvCxnSpPr>
          <p:spPr>
            <a:xfrm rot="10800000">
              <a:off x="14312645" y="3944539"/>
              <a:ext cx="0" cy="750235"/>
            </a:xfrm>
            <a:prstGeom prst="straightConnector1">
              <a:avLst/>
            </a:prstGeom>
            <a:noFill/>
            <a:ln w="12700" cap="flat" cmpd="sng">
              <a:solidFill>
                <a:schemeClr val="accent2"/>
              </a:solidFill>
              <a:prstDash val="solid"/>
              <a:miter lim="800000"/>
              <a:headEnd type="oval" w="lg" len="lg"/>
              <a:tailEnd type="none" w="sm" len="sm"/>
            </a:ln>
          </p:spPr>
        </p:cxnSp>
      </p:grpSp>
      <p:grpSp>
        <p:nvGrpSpPr>
          <p:cNvPr id="1636" name="Google Shape;1636;p95"/>
          <p:cNvGrpSpPr/>
          <p:nvPr/>
        </p:nvGrpSpPr>
        <p:grpSpPr>
          <a:xfrm>
            <a:off x="1591472" y="2072203"/>
            <a:ext cx="3849830" cy="2590780"/>
            <a:chOff x="2029622" y="1862653"/>
            <a:chExt cx="3849830" cy="2590780"/>
          </a:xfrm>
        </p:grpSpPr>
        <p:cxnSp>
          <p:nvCxnSpPr>
            <p:cNvPr id="1637" name="Google Shape;1637;p95"/>
            <p:cNvCxnSpPr/>
            <p:nvPr/>
          </p:nvCxnSpPr>
          <p:spPr>
            <a:xfrm>
              <a:off x="3933789" y="3064867"/>
              <a:ext cx="0" cy="1388566"/>
            </a:xfrm>
            <a:prstGeom prst="straightConnector1">
              <a:avLst/>
            </a:prstGeom>
            <a:noFill/>
            <a:ln w="12700" cap="flat" cmpd="sng">
              <a:solidFill>
                <a:schemeClr val="accent2"/>
              </a:solidFill>
              <a:prstDash val="solid"/>
              <a:miter lim="800000"/>
              <a:headEnd type="none" w="sm" len="sm"/>
              <a:tailEnd type="oval" w="lg" len="lg"/>
            </a:ln>
          </p:spPr>
        </p:cxnSp>
        <p:sp>
          <p:nvSpPr>
            <p:cNvPr id="1638" name="Google Shape;1638;p95"/>
            <p:cNvSpPr txBox="1"/>
            <p:nvPr/>
          </p:nvSpPr>
          <p:spPr>
            <a:xfrm>
              <a:off x="2029622" y="1862653"/>
              <a:ext cx="3849830"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Number of clusters to form and number of centroids to generate</a:t>
              </a:r>
              <a:endParaRPr sz="1400" b="0" i="0" u="none" strike="noStrike" cap="none">
                <a:solidFill>
                  <a:srgbClr val="000000"/>
                </a:solidFill>
                <a:latin typeface="Arial"/>
                <a:ea typeface="Arial"/>
                <a:cs typeface="Arial"/>
                <a:sym typeface="Arial"/>
              </a:endParaRPr>
            </a:p>
          </p:txBody>
        </p:sp>
      </p:grpSp>
      <p:grpSp>
        <p:nvGrpSpPr>
          <p:cNvPr id="1639" name="Google Shape;1639;p95"/>
          <p:cNvGrpSpPr/>
          <p:nvPr/>
        </p:nvGrpSpPr>
        <p:grpSpPr>
          <a:xfrm>
            <a:off x="7711778" y="2634691"/>
            <a:ext cx="4100186" cy="2062552"/>
            <a:chOff x="8016578" y="2387041"/>
            <a:chExt cx="4100186" cy="2062552"/>
          </a:xfrm>
        </p:grpSpPr>
        <p:sp>
          <p:nvSpPr>
            <p:cNvPr id="1640" name="Google Shape;1640;p95"/>
            <p:cNvSpPr txBox="1"/>
            <p:nvPr/>
          </p:nvSpPr>
          <p:spPr>
            <a:xfrm>
              <a:off x="8016578" y="2387041"/>
              <a:ext cx="4100186"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Number of times the K-means algorithm will be run with different centroid seeds</a:t>
              </a:r>
              <a:endParaRPr sz="1400" b="0" i="0" u="none" strike="noStrike" cap="none">
                <a:solidFill>
                  <a:srgbClr val="000000"/>
                </a:solidFill>
                <a:latin typeface="Arial"/>
                <a:ea typeface="Arial"/>
                <a:cs typeface="Arial"/>
                <a:sym typeface="Arial"/>
              </a:endParaRPr>
            </a:p>
          </p:txBody>
        </p:sp>
        <p:cxnSp>
          <p:nvCxnSpPr>
            <p:cNvPr id="1641" name="Google Shape;1641;p95"/>
            <p:cNvCxnSpPr/>
            <p:nvPr/>
          </p:nvCxnSpPr>
          <p:spPr>
            <a:xfrm rot="-5400000">
              <a:off x="8685855" y="3068778"/>
              <a:ext cx="822960" cy="1938671"/>
            </a:xfrm>
            <a:prstGeom prst="bentConnector3">
              <a:avLst>
                <a:gd name="adj1" fmla="val 118056"/>
              </a:avLst>
            </a:prstGeom>
            <a:noFill/>
            <a:ln w="12700" cap="flat" cmpd="sng">
              <a:solidFill>
                <a:schemeClr val="accent2"/>
              </a:solidFill>
              <a:prstDash val="solid"/>
              <a:miter lim="800000"/>
              <a:headEnd type="oval" w="lg" len="lg"/>
              <a:tailEnd type="none" w="sm" len="sm"/>
            </a:ln>
          </p:spPr>
        </p:cxnSp>
      </p:grpSp>
      <p:grpSp>
        <p:nvGrpSpPr>
          <p:cNvPr id="1642" name="Google Shape;1642;p95"/>
          <p:cNvGrpSpPr/>
          <p:nvPr/>
        </p:nvGrpSpPr>
        <p:grpSpPr>
          <a:xfrm>
            <a:off x="2315870" y="5479227"/>
            <a:ext cx="2826965" cy="3125050"/>
            <a:chOff x="2315870" y="5479227"/>
            <a:chExt cx="2826965" cy="3125050"/>
          </a:xfrm>
        </p:grpSpPr>
        <p:sp>
          <p:nvSpPr>
            <p:cNvPr id="1643" name="Google Shape;1643;p95"/>
            <p:cNvSpPr txBox="1"/>
            <p:nvPr/>
          </p:nvSpPr>
          <p:spPr>
            <a:xfrm>
              <a:off x="2315870" y="7157727"/>
              <a:ext cx="2484730" cy="14465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If true, does not modify data while pre-computing</a:t>
              </a:r>
              <a:endParaRPr sz="1400" b="0" i="0" u="none" strike="noStrike" cap="none">
                <a:solidFill>
                  <a:srgbClr val="000000"/>
                </a:solidFill>
                <a:latin typeface="Arial"/>
                <a:ea typeface="Arial"/>
                <a:cs typeface="Arial"/>
                <a:sym typeface="Arial"/>
              </a:endParaRPr>
            </a:p>
          </p:txBody>
        </p:sp>
        <p:cxnSp>
          <p:nvCxnSpPr>
            <p:cNvPr id="1644" name="Google Shape;1644;p95"/>
            <p:cNvCxnSpPr>
              <a:endCxn id="1643" idx="0"/>
            </p:cNvCxnSpPr>
            <p:nvPr/>
          </p:nvCxnSpPr>
          <p:spPr>
            <a:xfrm rot="5400000">
              <a:off x="3511285" y="5526177"/>
              <a:ext cx="1678500" cy="1584600"/>
            </a:xfrm>
            <a:prstGeom prst="bentConnector3">
              <a:avLst>
                <a:gd name="adj1" fmla="val 50000"/>
              </a:avLst>
            </a:prstGeom>
            <a:noFill/>
            <a:ln w="12700" cap="flat" cmpd="sng">
              <a:solidFill>
                <a:schemeClr val="accent2"/>
              </a:solidFill>
              <a:prstDash val="solid"/>
              <a:miter lim="800000"/>
              <a:headEnd type="oval" w="lg" len="lg"/>
              <a:tailEnd type="none" w="sm" len="sm"/>
            </a:ln>
          </p:spPr>
        </p:cxnSp>
      </p:grpSp>
      <p:grpSp>
        <p:nvGrpSpPr>
          <p:cNvPr id="1645" name="Google Shape;1645;p95"/>
          <p:cNvGrpSpPr/>
          <p:nvPr/>
        </p:nvGrpSpPr>
        <p:grpSpPr>
          <a:xfrm>
            <a:off x="279861" y="5514529"/>
            <a:ext cx="2749089" cy="1477229"/>
            <a:chOff x="279861" y="5514529"/>
            <a:chExt cx="2749089" cy="1477229"/>
          </a:xfrm>
        </p:grpSpPr>
        <p:sp>
          <p:nvSpPr>
            <p:cNvPr id="1646" name="Google Shape;1646;p95"/>
            <p:cNvSpPr txBox="1"/>
            <p:nvPr/>
          </p:nvSpPr>
          <p:spPr>
            <a:xfrm>
              <a:off x="279861" y="6222317"/>
              <a:ext cx="2749089"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Initialize the centers</a:t>
              </a:r>
              <a:endParaRPr sz="1400" b="0" i="0" u="none" strike="noStrike" cap="none">
                <a:solidFill>
                  <a:srgbClr val="000000"/>
                </a:solidFill>
                <a:latin typeface="Arial"/>
                <a:ea typeface="Arial"/>
                <a:cs typeface="Arial"/>
                <a:sym typeface="Arial"/>
              </a:endParaRPr>
            </a:p>
          </p:txBody>
        </p:sp>
        <p:cxnSp>
          <p:nvCxnSpPr>
            <p:cNvPr id="1647" name="Google Shape;1647;p95"/>
            <p:cNvCxnSpPr/>
            <p:nvPr/>
          </p:nvCxnSpPr>
          <p:spPr>
            <a:xfrm rot="5400000">
              <a:off x="1783882" y="5377369"/>
              <a:ext cx="731520" cy="1005840"/>
            </a:xfrm>
            <a:prstGeom prst="bentConnector3">
              <a:avLst>
                <a:gd name="adj1" fmla="val 50001"/>
              </a:avLst>
            </a:prstGeom>
            <a:noFill/>
            <a:ln w="12700" cap="flat" cmpd="sng">
              <a:solidFill>
                <a:schemeClr val="accent2"/>
              </a:solidFill>
              <a:prstDash val="solid"/>
              <a:miter lim="800000"/>
              <a:headEnd type="oval" w="lg" len="lg"/>
              <a:tailEnd type="none" w="sm" len="sm"/>
            </a:ln>
          </p:spPr>
        </p:cxnSp>
      </p:grpSp>
      <p:grpSp>
        <p:nvGrpSpPr>
          <p:cNvPr id="1648" name="Google Shape;1648;p95"/>
          <p:cNvGrpSpPr/>
          <p:nvPr/>
        </p:nvGrpSpPr>
        <p:grpSpPr>
          <a:xfrm>
            <a:off x="3933789" y="3737907"/>
            <a:ext cx="3931943" cy="956866"/>
            <a:chOff x="3933789" y="3566457"/>
            <a:chExt cx="3931943" cy="956866"/>
          </a:xfrm>
        </p:grpSpPr>
        <p:sp>
          <p:nvSpPr>
            <p:cNvPr id="1649" name="Google Shape;1649;p95"/>
            <p:cNvSpPr txBox="1"/>
            <p:nvPr/>
          </p:nvSpPr>
          <p:spPr>
            <a:xfrm>
              <a:off x="3933789" y="3566457"/>
              <a:ext cx="3931943"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Selects initial cluster centers</a:t>
              </a:r>
              <a:endParaRPr sz="1400" b="0" i="0" u="none" strike="noStrike" cap="none">
                <a:solidFill>
                  <a:srgbClr val="000000"/>
                </a:solidFill>
                <a:latin typeface="Arial"/>
                <a:ea typeface="Arial"/>
                <a:cs typeface="Arial"/>
                <a:sym typeface="Arial"/>
              </a:endParaRPr>
            </a:p>
          </p:txBody>
        </p:sp>
        <p:cxnSp>
          <p:nvCxnSpPr>
            <p:cNvPr id="1650" name="Google Shape;1650;p95"/>
            <p:cNvCxnSpPr/>
            <p:nvPr/>
          </p:nvCxnSpPr>
          <p:spPr>
            <a:xfrm>
              <a:off x="5589875" y="3949700"/>
              <a:ext cx="0" cy="573623"/>
            </a:xfrm>
            <a:prstGeom prst="straightConnector1">
              <a:avLst/>
            </a:prstGeom>
            <a:noFill/>
            <a:ln w="12700" cap="flat" cmpd="sng">
              <a:solidFill>
                <a:schemeClr val="accent2"/>
              </a:solidFill>
              <a:prstDash val="solid"/>
              <a:miter lim="800000"/>
              <a:headEnd type="none" w="sm" len="sm"/>
              <a:tailEnd type="oval" w="lg" len="lg"/>
            </a:ln>
          </p:spPr>
        </p:cxnSp>
      </p:grpSp>
      <p:grpSp>
        <p:nvGrpSpPr>
          <p:cNvPr id="1651" name="Google Shape;1651;p95"/>
          <p:cNvGrpSpPr/>
          <p:nvPr/>
        </p:nvGrpSpPr>
        <p:grpSpPr>
          <a:xfrm>
            <a:off x="7711638" y="5109662"/>
            <a:ext cx="3972528" cy="1802523"/>
            <a:chOff x="7711638" y="5109662"/>
            <a:chExt cx="3972528" cy="1802523"/>
          </a:xfrm>
        </p:grpSpPr>
        <p:sp>
          <p:nvSpPr>
            <p:cNvPr id="1652" name="Google Shape;1652;p95"/>
            <p:cNvSpPr txBox="1"/>
            <p:nvPr/>
          </p:nvSpPr>
          <p:spPr>
            <a:xfrm>
              <a:off x="7711638" y="5804189"/>
              <a:ext cx="3972528" cy="11079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Maximum number of iterations of the K-means algorithm for a single run</a:t>
              </a:r>
              <a:endParaRPr sz="1400" b="0" i="0" u="none" strike="noStrike" cap="none">
                <a:solidFill>
                  <a:srgbClr val="000000"/>
                </a:solidFill>
                <a:latin typeface="Arial"/>
                <a:ea typeface="Arial"/>
                <a:cs typeface="Arial"/>
                <a:sym typeface="Arial"/>
              </a:endParaRPr>
            </a:p>
          </p:txBody>
        </p:sp>
        <p:cxnSp>
          <p:nvCxnSpPr>
            <p:cNvPr id="1653" name="Google Shape;1653;p95"/>
            <p:cNvCxnSpPr/>
            <p:nvPr/>
          </p:nvCxnSpPr>
          <p:spPr>
            <a:xfrm>
              <a:off x="9688284" y="5109662"/>
              <a:ext cx="0" cy="732627"/>
            </a:xfrm>
            <a:prstGeom prst="straightConnector1">
              <a:avLst/>
            </a:prstGeom>
            <a:noFill/>
            <a:ln w="12700" cap="flat" cmpd="sng">
              <a:solidFill>
                <a:schemeClr val="accent2"/>
              </a:solidFill>
              <a:prstDash val="solid"/>
              <a:miter lim="800000"/>
              <a:headEnd type="oval" w="lg" len="lg"/>
              <a:tailEnd type="none" w="sm" len="sm"/>
            </a:ln>
          </p:spPr>
        </p:cxnSp>
      </p:grpSp>
      <p:pic>
        <p:nvPicPr>
          <p:cNvPr id="1654" name="Google Shape;1654;p95"/>
          <p:cNvPicPr preferRelativeResize="0"/>
          <p:nvPr/>
        </p:nvPicPr>
        <p:blipFill rotWithShape="1">
          <a:blip r:embed="rId3">
            <a:alphaModFix/>
          </a:blip>
          <a:srcRect/>
          <a:stretch/>
        </p:blipFill>
        <p:spPr>
          <a:xfrm>
            <a:off x="650306" y="506872"/>
            <a:ext cx="14924126" cy="62419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96"/>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K-Means Clustering</a:t>
            </a:r>
            <a:endParaRPr/>
          </a:p>
        </p:txBody>
      </p:sp>
      <p:sp>
        <p:nvSpPr>
          <p:cNvPr id="1661" name="Google Shape;1661;p96"/>
          <p:cNvSpPr txBox="1"/>
          <p:nvPr/>
        </p:nvSpPr>
        <p:spPr>
          <a:xfrm>
            <a:off x="1016252" y="2679470"/>
            <a:ext cx="13616846" cy="8608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Problem Statement: </a:t>
            </a:r>
            <a:r>
              <a:rPr lang="en-US" sz="2200" b="0" i="0" u="none" strike="noStrike" cap="none">
                <a:solidFill>
                  <a:schemeClr val="dk1"/>
                </a:solidFill>
                <a:latin typeface="Open Sans"/>
                <a:ea typeface="Open Sans"/>
                <a:cs typeface="Open Sans"/>
                <a:sym typeface="Open Sans"/>
              </a:rPr>
              <a:t>Demonstrate how to use k-means clustering to classify data points.</a:t>
            </a:r>
            <a:endParaRPr sz="1400" b="0" i="0" u="none" strike="noStrike" cap="none">
              <a:solidFill>
                <a:srgbClr val="000000"/>
              </a:solidFill>
              <a:latin typeface="Arial"/>
              <a:ea typeface="Arial"/>
              <a:cs typeface="Arial"/>
              <a:sym typeface="Arial"/>
            </a:endParaRPr>
          </a:p>
        </p:txBody>
      </p:sp>
      <p:sp>
        <p:nvSpPr>
          <p:cNvPr id="1662" name="Google Shape;1662;p96"/>
          <p:cNvSpPr txBox="1"/>
          <p:nvPr/>
        </p:nvSpPr>
        <p:spPr>
          <a:xfrm>
            <a:off x="1025600" y="3454970"/>
            <a:ext cx="13152600" cy="122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Access: </a:t>
            </a:r>
            <a:r>
              <a:rPr lang="en-US" sz="2200" b="0" i="0" u="none" strike="noStrike" cap="none">
                <a:solidFill>
                  <a:schemeClr val="dk1"/>
                </a:solidFill>
                <a:latin typeface="Open Sans"/>
                <a:ea typeface="Open Sans"/>
                <a:cs typeface="Open Sans"/>
                <a:sym typeface="Open Sans"/>
              </a:rPr>
              <a:t>Click on the </a:t>
            </a:r>
            <a:r>
              <a:rPr lang="en-US" sz="2200" b="1" i="0" u="none" strike="noStrike" cap="none">
                <a:solidFill>
                  <a:schemeClr val="dk1"/>
                </a:solidFill>
                <a:latin typeface="Open Sans"/>
                <a:ea typeface="Open Sans"/>
                <a:cs typeface="Open Sans"/>
                <a:sym typeface="Open Sans"/>
              </a:rPr>
              <a:t>Practice</a:t>
            </a:r>
            <a:r>
              <a:rPr lang="en-US" sz="2200" b="0" i="0" u="none" strike="noStrike" cap="none">
                <a:solidFill>
                  <a:schemeClr val="dk1"/>
                </a:solidFill>
                <a:latin typeface="Open Sans"/>
                <a:ea typeface="Open Sans"/>
                <a:cs typeface="Open Sans"/>
                <a:sym typeface="Open Sans"/>
              </a:rPr>
              <a:t> </a:t>
            </a:r>
            <a:r>
              <a:rPr lang="en-US" sz="2200" b="1" i="0" u="none" strike="noStrike" cap="none">
                <a:solidFill>
                  <a:schemeClr val="dk1"/>
                </a:solidFill>
                <a:latin typeface="Open Sans"/>
                <a:ea typeface="Open Sans"/>
                <a:cs typeface="Open Sans"/>
                <a:sym typeface="Open Sans"/>
              </a:rPr>
              <a:t>Labs</a:t>
            </a:r>
            <a:r>
              <a:rPr lang="en-US" sz="2200" b="0" i="0" u="none" strike="noStrike" cap="none">
                <a:solidFill>
                  <a:schemeClr val="dk1"/>
                </a:solidFill>
                <a:latin typeface="Open Sans"/>
                <a:ea typeface="Open Sans"/>
                <a:cs typeface="Open Sans"/>
                <a:sym typeface="Open Sans"/>
              </a:rPr>
              <a:t> tab on the left side panel of the LMS. Copy or note the username and password that is generated. Click on the </a:t>
            </a:r>
            <a:r>
              <a:rPr lang="en-US" sz="2200" b="1" i="0" u="none" strike="noStrike" cap="none">
                <a:solidFill>
                  <a:schemeClr val="dk1"/>
                </a:solidFill>
                <a:latin typeface="Open Sans"/>
                <a:ea typeface="Open Sans"/>
                <a:cs typeface="Open Sans"/>
                <a:sym typeface="Open Sans"/>
              </a:rPr>
              <a:t>Launch Lab</a:t>
            </a:r>
            <a:r>
              <a:rPr lang="en-US" sz="2200" b="0" i="0" u="none" strike="noStrike" cap="none">
                <a:solidFill>
                  <a:schemeClr val="dk1"/>
                </a:solidFill>
                <a:latin typeface="Open Sans"/>
                <a:ea typeface="Open Sans"/>
                <a:cs typeface="Open Sans"/>
                <a:sym typeface="Open Sans"/>
              </a:rPr>
              <a:t> button. On the page that appears, enter the username and password in the respective fields, and click </a:t>
            </a:r>
            <a:r>
              <a:rPr lang="en-US" sz="2200" b="1" i="0" u="none" strike="noStrike" cap="none">
                <a:solidFill>
                  <a:schemeClr val="dk1"/>
                </a:solidFill>
                <a:latin typeface="Open Sans"/>
                <a:ea typeface="Open Sans"/>
                <a:cs typeface="Open Sans"/>
                <a:sym typeface="Open Sans"/>
              </a:rPr>
              <a:t>Login</a:t>
            </a:r>
            <a:r>
              <a:rPr lang="en-US" sz="2200" b="0" i="0" u="none" strike="noStrike" cap="none">
                <a:solidFill>
                  <a:schemeClr val="dk1"/>
                </a:solidFill>
                <a:latin typeface="Open Sans"/>
                <a:ea typeface="Open Sans"/>
                <a:cs typeface="Open Sans"/>
                <a:sym typeface="Open Sans"/>
              </a:rPr>
              <a:t>.</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Why Machine Learning</a:t>
            </a:r>
            <a:endParaRPr/>
          </a:p>
        </p:txBody>
      </p:sp>
      <p:sp>
        <p:nvSpPr>
          <p:cNvPr id="470" name="Google Shape;470;p52"/>
          <p:cNvSpPr txBox="1">
            <a:spLocks noGrp="1"/>
          </p:cNvSpPr>
          <p:nvPr>
            <p:ph type="body" idx="4294967295"/>
          </p:nvPr>
        </p:nvSpPr>
        <p:spPr>
          <a:xfrm>
            <a:off x="889000" y="1472199"/>
            <a:ext cx="14478001"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404040"/>
              </a:buClr>
              <a:buSzPts val="2400"/>
              <a:buNone/>
            </a:pPr>
            <a:r>
              <a:rPr lang="en-US" sz="2200">
                <a:solidFill>
                  <a:srgbClr val="404040"/>
                </a:solidFill>
                <a:latin typeface="Open Sans"/>
                <a:ea typeface="Open Sans"/>
                <a:cs typeface="Open Sans"/>
                <a:sym typeface="Open Sans"/>
              </a:rPr>
              <a:t>If we stored the data generated in a day on Blu-ray disks and stacked them up, it would be equal to the height of four Eiffel towers. Machine learning helps analyze this data easily and quickly.</a:t>
            </a:r>
            <a:endParaRPr sz="2200">
              <a:latin typeface="Open Sans"/>
              <a:ea typeface="Open Sans"/>
              <a:cs typeface="Open Sans"/>
              <a:sym typeface="Open Sans"/>
            </a:endParaRPr>
          </a:p>
        </p:txBody>
      </p:sp>
      <p:sp>
        <p:nvSpPr>
          <p:cNvPr id="471" name="Google Shape;471;p52"/>
          <p:cNvSpPr/>
          <p:nvPr/>
        </p:nvSpPr>
        <p:spPr>
          <a:xfrm>
            <a:off x="6408145" y="5041765"/>
            <a:ext cx="1059934" cy="648949"/>
          </a:xfrm>
          <a:prstGeom prst="rightArrow">
            <a:avLst>
              <a:gd name="adj1" fmla="val 50000"/>
              <a:gd name="adj2" fmla="val 50000"/>
            </a:avLst>
          </a:prstGeom>
          <a:solidFill>
            <a:srgbClr val="0066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472" name="Google Shape;472;p52"/>
          <p:cNvSpPr/>
          <p:nvPr/>
        </p:nvSpPr>
        <p:spPr>
          <a:xfrm>
            <a:off x="11095249" y="5041764"/>
            <a:ext cx="1059934" cy="648949"/>
          </a:xfrm>
          <a:prstGeom prst="rightArrow">
            <a:avLst>
              <a:gd name="adj1" fmla="val 50000"/>
              <a:gd name="adj2" fmla="val 50000"/>
            </a:avLst>
          </a:prstGeom>
          <a:solidFill>
            <a:srgbClr val="0066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473" name="Google Shape;473;p52"/>
          <p:cNvSpPr/>
          <p:nvPr/>
        </p:nvSpPr>
        <p:spPr>
          <a:xfrm>
            <a:off x="12981098" y="6762995"/>
            <a:ext cx="284335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Machine learning</a:t>
            </a:r>
            <a:endParaRPr sz="1400" b="0" i="0" u="none" strike="noStrike" cap="none">
              <a:solidFill>
                <a:srgbClr val="000000"/>
              </a:solidFill>
              <a:latin typeface="Arial"/>
              <a:ea typeface="Arial"/>
              <a:cs typeface="Arial"/>
              <a:sym typeface="Arial"/>
            </a:endParaRPr>
          </a:p>
        </p:txBody>
      </p:sp>
      <p:pic>
        <p:nvPicPr>
          <p:cNvPr id="474" name="Google Shape;474;p52"/>
          <p:cNvPicPr preferRelativeResize="0"/>
          <p:nvPr/>
        </p:nvPicPr>
        <p:blipFill rotWithShape="1">
          <a:blip r:embed="rId3">
            <a:alphaModFix/>
          </a:blip>
          <a:srcRect/>
          <a:stretch/>
        </p:blipFill>
        <p:spPr>
          <a:xfrm>
            <a:off x="13053287" y="4262477"/>
            <a:ext cx="2058218" cy="2207527"/>
          </a:xfrm>
          <a:prstGeom prst="rect">
            <a:avLst/>
          </a:prstGeom>
          <a:noFill/>
          <a:ln>
            <a:noFill/>
          </a:ln>
        </p:spPr>
      </p:pic>
      <p:pic>
        <p:nvPicPr>
          <p:cNvPr id="475" name="Google Shape;475;p52"/>
          <p:cNvPicPr preferRelativeResize="0"/>
          <p:nvPr/>
        </p:nvPicPr>
        <p:blipFill rotWithShape="1">
          <a:blip r:embed="rId4">
            <a:alphaModFix/>
          </a:blip>
          <a:srcRect l="12479" t="20937" r="13903" b="3125"/>
          <a:stretch/>
        </p:blipFill>
        <p:spPr>
          <a:xfrm>
            <a:off x="766032" y="3861877"/>
            <a:ext cx="5187889" cy="3008728"/>
          </a:xfrm>
          <a:prstGeom prst="rect">
            <a:avLst/>
          </a:prstGeom>
          <a:noFill/>
          <a:ln>
            <a:noFill/>
          </a:ln>
        </p:spPr>
      </p:pic>
      <p:pic>
        <p:nvPicPr>
          <p:cNvPr id="476" name="Google Shape;476;p52"/>
          <p:cNvPicPr preferRelativeResize="0"/>
          <p:nvPr/>
        </p:nvPicPr>
        <p:blipFill rotWithShape="1">
          <a:blip r:embed="rId5">
            <a:alphaModFix/>
          </a:blip>
          <a:srcRect l="42523" t="35313" r="39205" b="12813"/>
          <a:stretch/>
        </p:blipFill>
        <p:spPr>
          <a:xfrm>
            <a:off x="7819705" y="3468860"/>
            <a:ext cx="2377441" cy="3794760"/>
          </a:xfrm>
          <a:prstGeom prst="rect">
            <a:avLst/>
          </a:prstGeom>
          <a:noFill/>
          <a:ln>
            <a:noFill/>
          </a:ln>
        </p:spPr>
      </p:pic>
      <p:pic>
        <p:nvPicPr>
          <p:cNvPr id="477" name="Google Shape;477;p52"/>
          <p:cNvPicPr preferRelativeResize="0"/>
          <p:nvPr/>
        </p:nvPicPr>
        <p:blipFill rotWithShape="1">
          <a:blip r:embed="rId6">
            <a:alphaModFix/>
          </a:blip>
          <a:srcRect/>
          <a:stretch/>
        </p:blipFill>
        <p:spPr>
          <a:xfrm>
            <a:off x="4651247" y="506872"/>
            <a:ext cx="6922244" cy="62419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97"/>
          <p:cNvSpPr txBox="1">
            <a:spLocks noGrp="1"/>
          </p:cNvSpPr>
          <p:nvPr>
            <p:ph type="body" idx="1"/>
          </p:nvPr>
        </p:nvSpPr>
        <p:spPr>
          <a:xfrm>
            <a:off x="1957334" y="4201721"/>
            <a:ext cx="12341333" cy="74055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3F3F3F"/>
              </a:buClr>
              <a:buSzPts val="3200"/>
              <a:buNone/>
            </a:pPr>
            <a:r>
              <a:rPr lang="en-US">
                <a:latin typeface="Open Sans ExtraBold"/>
                <a:ea typeface="Open Sans ExtraBold"/>
                <a:cs typeface="Open Sans ExtraBold"/>
                <a:sym typeface="Open Sans ExtraBold"/>
              </a:rPr>
              <a:t>Unsupervised Learning Models: Dimensionality Reduction</a:t>
            </a:r>
            <a:endParaRPr>
              <a:solidFill>
                <a:schemeClr val="lt1"/>
              </a:solidFill>
              <a:latin typeface="Open Sans ExtraBold"/>
              <a:ea typeface="Open Sans ExtraBold"/>
              <a:cs typeface="Open Sans ExtraBold"/>
              <a:sym typeface="Open Sans ExtraBo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9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Unsupervised Learning Models: Dimensionality Reduction</a:t>
            </a:r>
            <a:endParaRPr/>
          </a:p>
        </p:txBody>
      </p:sp>
      <p:sp>
        <p:nvSpPr>
          <p:cNvPr id="1674" name="Google Shape;1674;p98"/>
          <p:cNvSpPr txBox="1">
            <a:spLocks noGrp="1"/>
          </p:cNvSpPr>
          <p:nvPr>
            <p:ph type="body" idx="4294967295"/>
          </p:nvPr>
        </p:nvSpPr>
        <p:spPr>
          <a:xfrm>
            <a:off x="655983" y="1228042"/>
            <a:ext cx="15093950" cy="92363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404040"/>
              </a:buClr>
              <a:buSzPts val="2400"/>
              <a:buNone/>
            </a:pPr>
            <a:r>
              <a:rPr lang="en-US" sz="2200">
                <a:solidFill>
                  <a:srgbClr val="404040"/>
                </a:solidFill>
                <a:latin typeface="Open Sans"/>
                <a:ea typeface="Open Sans"/>
                <a:cs typeface="Open Sans"/>
                <a:sym typeface="Open Sans"/>
              </a:rPr>
              <a:t>It reduces a high-dimensional dataset into a dataset with fewer dimensions. This makes it easier and faster for the algorithm to analyze the data.</a:t>
            </a:r>
            <a:endParaRPr sz="2200">
              <a:latin typeface="Open Sans"/>
              <a:ea typeface="Open Sans"/>
              <a:cs typeface="Open Sans"/>
              <a:sym typeface="Open Sans"/>
            </a:endParaRPr>
          </a:p>
        </p:txBody>
      </p:sp>
      <p:pic>
        <p:nvPicPr>
          <p:cNvPr id="1675" name="Google Shape;1675;p98"/>
          <p:cNvPicPr preferRelativeResize="0"/>
          <p:nvPr/>
        </p:nvPicPr>
        <p:blipFill rotWithShape="1">
          <a:blip r:embed="rId3">
            <a:alphaModFix/>
          </a:blip>
          <a:srcRect l="32332" t="27341" r="34066" b="17189"/>
          <a:stretch/>
        </p:blipFill>
        <p:spPr>
          <a:xfrm>
            <a:off x="1914524" y="3524249"/>
            <a:ext cx="4371975" cy="4057651"/>
          </a:xfrm>
          <a:prstGeom prst="rect">
            <a:avLst/>
          </a:prstGeom>
          <a:noFill/>
          <a:ln>
            <a:noFill/>
          </a:ln>
        </p:spPr>
      </p:pic>
      <p:pic>
        <p:nvPicPr>
          <p:cNvPr id="1676" name="Google Shape;1676;p98"/>
          <p:cNvPicPr preferRelativeResize="0"/>
          <p:nvPr/>
        </p:nvPicPr>
        <p:blipFill rotWithShape="1">
          <a:blip r:embed="rId4">
            <a:alphaModFix/>
          </a:blip>
          <a:srcRect l="31454" t="26953" r="34284" b="17966"/>
          <a:stretch/>
        </p:blipFill>
        <p:spPr>
          <a:xfrm>
            <a:off x="9401174" y="3524249"/>
            <a:ext cx="4457701" cy="4029076"/>
          </a:xfrm>
          <a:prstGeom prst="rect">
            <a:avLst/>
          </a:prstGeom>
          <a:noFill/>
          <a:ln>
            <a:noFill/>
          </a:ln>
        </p:spPr>
      </p:pic>
      <p:sp>
        <p:nvSpPr>
          <p:cNvPr id="1677" name="Google Shape;1677;p98"/>
          <p:cNvSpPr/>
          <p:nvPr/>
        </p:nvSpPr>
        <p:spPr>
          <a:xfrm>
            <a:off x="7361698" y="5040771"/>
            <a:ext cx="964276" cy="996031"/>
          </a:xfrm>
          <a:prstGeom prst="striped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pic>
        <p:nvPicPr>
          <p:cNvPr id="1678" name="Google Shape;1678;p98"/>
          <p:cNvPicPr preferRelativeResize="0"/>
          <p:nvPr/>
        </p:nvPicPr>
        <p:blipFill rotWithShape="1">
          <a:blip r:embed="rId5">
            <a:alphaModFix/>
          </a:blip>
          <a:srcRect/>
          <a:stretch/>
        </p:blipFill>
        <p:spPr>
          <a:xfrm>
            <a:off x="-95900" y="506872"/>
            <a:ext cx="16416540" cy="6241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9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Unsupervised Learning Models: Dimensionality Reduction</a:t>
            </a:r>
            <a:endParaRPr/>
          </a:p>
        </p:txBody>
      </p:sp>
      <p:sp>
        <p:nvSpPr>
          <p:cNvPr id="1685" name="Google Shape;1685;p99"/>
          <p:cNvSpPr txBox="1">
            <a:spLocks noGrp="1"/>
          </p:cNvSpPr>
          <p:nvPr>
            <p:ph type="body" idx="4294967295"/>
          </p:nvPr>
        </p:nvSpPr>
        <p:spPr>
          <a:xfrm>
            <a:off x="1876821" y="1342890"/>
            <a:ext cx="11340308" cy="693941"/>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These are some techniques used for dimensionality reduction:</a:t>
            </a:r>
            <a:endParaRPr sz="2200">
              <a:latin typeface="Open Sans"/>
              <a:ea typeface="Open Sans"/>
              <a:cs typeface="Open Sans"/>
              <a:sym typeface="Open Sans"/>
            </a:endParaRPr>
          </a:p>
        </p:txBody>
      </p:sp>
      <p:grpSp>
        <p:nvGrpSpPr>
          <p:cNvPr id="1686" name="Google Shape;1686;p99"/>
          <p:cNvGrpSpPr/>
          <p:nvPr/>
        </p:nvGrpSpPr>
        <p:grpSpPr>
          <a:xfrm>
            <a:off x="1894022" y="3288927"/>
            <a:ext cx="4736831" cy="4049602"/>
            <a:chOff x="1322522" y="3060327"/>
            <a:chExt cx="4736831" cy="4049602"/>
          </a:xfrm>
        </p:grpSpPr>
        <p:pic>
          <p:nvPicPr>
            <p:cNvPr id="1687" name="Google Shape;1687;p99"/>
            <p:cNvPicPr preferRelativeResize="0"/>
            <p:nvPr/>
          </p:nvPicPr>
          <p:blipFill rotWithShape="1">
            <a:blip r:embed="rId3">
              <a:alphaModFix/>
            </a:blip>
            <a:srcRect l="1184" t="16316" r="4001" b="4359"/>
            <a:stretch/>
          </p:blipFill>
          <p:spPr>
            <a:xfrm>
              <a:off x="1466850" y="3060327"/>
              <a:ext cx="4448176" cy="2571750"/>
            </a:xfrm>
            <a:prstGeom prst="rect">
              <a:avLst/>
            </a:prstGeom>
            <a:noFill/>
            <a:ln w="9525" cap="flat" cmpd="sng">
              <a:solidFill>
                <a:srgbClr val="7F7F7F"/>
              </a:solidFill>
              <a:prstDash val="solid"/>
              <a:round/>
              <a:headEnd type="none" w="sm" len="sm"/>
              <a:tailEnd type="none" w="sm" len="sm"/>
            </a:ln>
          </p:spPr>
        </p:pic>
        <p:sp>
          <p:nvSpPr>
            <p:cNvPr id="1688" name="Google Shape;1688;p99"/>
            <p:cNvSpPr txBox="1"/>
            <p:nvPr/>
          </p:nvSpPr>
          <p:spPr>
            <a:xfrm>
              <a:off x="1322522" y="5909600"/>
              <a:ext cx="4736831" cy="120032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Large dataset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 few thousand columns and rows)</a:t>
              </a:r>
              <a:endParaRPr sz="1400" b="0" i="0" u="none" strike="noStrike" cap="none">
                <a:solidFill>
                  <a:srgbClr val="000000"/>
                </a:solidFill>
                <a:latin typeface="Arial"/>
                <a:ea typeface="Arial"/>
                <a:cs typeface="Arial"/>
                <a:sym typeface="Arial"/>
              </a:endParaRPr>
            </a:p>
          </p:txBody>
        </p:sp>
      </p:grpSp>
      <p:sp>
        <p:nvSpPr>
          <p:cNvPr id="1689" name="Google Shape;1689;p99"/>
          <p:cNvSpPr/>
          <p:nvPr/>
        </p:nvSpPr>
        <p:spPr>
          <a:xfrm>
            <a:off x="9461499" y="2496688"/>
            <a:ext cx="5029200" cy="994827"/>
          </a:xfrm>
          <a:prstGeom prst="plaque">
            <a:avLst>
              <a:gd name="adj" fmla="val 13384"/>
            </a:avLst>
          </a:prstGeom>
          <a:solidFill>
            <a:srgbClr val="ABC75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313131"/>
                </a:solidFill>
                <a:latin typeface="Open Sans"/>
                <a:ea typeface="Open Sans"/>
                <a:cs typeface="Open Sans"/>
                <a:sym typeface="Open Sans"/>
              </a:rPr>
              <a:t>Drop data columns with missing values</a:t>
            </a:r>
            <a:endParaRPr sz="1400" b="0" i="0" u="none" strike="noStrike" cap="none">
              <a:solidFill>
                <a:srgbClr val="000000"/>
              </a:solidFill>
              <a:latin typeface="Arial"/>
              <a:ea typeface="Arial"/>
              <a:cs typeface="Arial"/>
              <a:sym typeface="Arial"/>
            </a:endParaRPr>
          </a:p>
        </p:txBody>
      </p:sp>
      <p:sp>
        <p:nvSpPr>
          <p:cNvPr id="1690" name="Google Shape;1690;p99"/>
          <p:cNvSpPr/>
          <p:nvPr/>
        </p:nvSpPr>
        <p:spPr>
          <a:xfrm>
            <a:off x="9461499" y="3945282"/>
            <a:ext cx="5029200" cy="994827"/>
          </a:xfrm>
          <a:prstGeom prst="plaque">
            <a:avLst>
              <a:gd name="adj" fmla="val 13384"/>
            </a:avLst>
          </a:prstGeom>
          <a:solidFill>
            <a:srgbClr val="F5938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Drop data columns with low variance</a:t>
            </a:r>
            <a:endParaRPr sz="1400" b="0" i="0" u="none" strike="noStrike" cap="none">
              <a:solidFill>
                <a:srgbClr val="000000"/>
              </a:solidFill>
              <a:latin typeface="Arial"/>
              <a:ea typeface="Arial"/>
              <a:cs typeface="Arial"/>
              <a:sym typeface="Arial"/>
            </a:endParaRPr>
          </a:p>
        </p:txBody>
      </p:sp>
      <p:sp>
        <p:nvSpPr>
          <p:cNvPr id="1691" name="Google Shape;1691;p99"/>
          <p:cNvSpPr/>
          <p:nvPr/>
        </p:nvSpPr>
        <p:spPr>
          <a:xfrm>
            <a:off x="9461499" y="5393876"/>
            <a:ext cx="5029200" cy="994827"/>
          </a:xfrm>
          <a:prstGeom prst="plaque">
            <a:avLst>
              <a:gd name="adj" fmla="val 13384"/>
            </a:avLst>
          </a:prstGeom>
          <a:solidFill>
            <a:srgbClr val="FFB2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Drop data columns with high correlations</a:t>
            </a:r>
            <a:endParaRPr sz="1400" b="0" i="0" u="none" strike="noStrike" cap="none">
              <a:solidFill>
                <a:srgbClr val="000000"/>
              </a:solidFill>
              <a:latin typeface="Arial"/>
              <a:ea typeface="Arial"/>
              <a:cs typeface="Arial"/>
              <a:sym typeface="Arial"/>
            </a:endParaRPr>
          </a:p>
        </p:txBody>
      </p:sp>
      <p:sp>
        <p:nvSpPr>
          <p:cNvPr id="1692" name="Google Shape;1692;p99"/>
          <p:cNvSpPr/>
          <p:nvPr/>
        </p:nvSpPr>
        <p:spPr>
          <a:xfrm>
            <a:off x="9461499" y="6842470"/>
            <a:ext cx="5029200" cy="994827"/>
          </a:xfrm>
          <a:prstGeom prst="plaque">
            <a:avLst>
              <a:gd name="adj" fmla="val 13384"/>
            </a:avLst>
          </a:prstGeom>
          <a:solidFill>
            <a:srgbClr val="A7DF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Apply statistical functions - PCA</a:t>
            </a:r>
            <a:endParaRPr sz="1400" b="0" i="0" u="none" strike="noStrike" cap="none">
              <a:solidFill>
                <a:srgbClr val="000000"/>
              </a:solidFill>
              <a:latin typeface="Arial"/>
              <a:ea typeface="Arial"/>
              <a:cs typeface="Arial"/>
              <a:sym typeface="Arial"/>
            </a:endParaRPr>
          </a:p>
        </p:txBody>
      </p:sp>
      <p:pic>
        <p:nvPicPr>
          <p:cNvPr id="1693" name="Google Shape;1693;p99"/>
          <p:cNvPicPr preferRelativeResize="0"/>
          <p:nvPr/>
        </p:nvPicPr>
        <p:blipFill rotWithShape="1">
          <a:blip r:embed="rId4">
            <a:alphaModFix/>
          </a:blip>
          <a:srcRect/>
          <a:stretch/>
        </p:blipFill>
        <p:spPr>
          <a:xfrm>
            <a:off x="-95900" y="506872"/>
            <a:ext cx="16416540" cy="6241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00"/>
          <p:cNvSpPr txBox="1">
            <a:spLocks noGrp="1"/>
          </p:cNvSpPr>
          <p:nvPr>
            <p:ph type="body" idx="1"/>
          </p:nvPr>
        </p:nvSpPr>
        <p:spPr>
          <a:xfrm>
            <a:off x="1957334" y="4201721"/>
            <a:ext cx="12341333" cy="74055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3F3F3F"/>
              </a:buClr>
              <a:buSzPts val="3200"/>
              <a:buNone/>
            </a:pPr>
            <a:r>
              <a:rPr lang="en-US">
                <a:latin typeface="Open Sans ExtraBold"/>
                <a:ea typeface="Open Sans ExtraBold"/>
                <a:cs typeface="Open Sans ExtraBold"/>
                <a:sym typeface="Open Sans ExtraBold"/>
              </a:rPr>
              <a:t>Unsupervised Learning Models: Principal Component Analysis </a:t>
            </a:r>
            <a:endParaRPr>
              <a:solidFill>
                <a:schemeClr val="lt1"/>
              </a:solidFill>
              <a:latin typeface="Open Sans ExtraBold"/>
              <a:ea typeface="Open Sans ExtraBold"/>
              <a:cs typeface="Open Sans ExtraBold"/>
              <a:sym typeface="Open Sans ExtraBo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10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Unsupervised Learning Models: Principal Component Analysis (PCA)</a:t>
            </a:r>
            <a:endParaRPr/>
          </a:p>
        </p:txBody>
      </p:sp>
      <p:sp>
        <p:nvSpPr>
          <p:cNvPr id="1705" name="Google Shape;1705;p101"/>
          <p:cNvSpPr txBox="1">
            <a:spLocks noGrp="1"/>
          </p:cNvSpPr>
          <p:nvPr>
            <p:ph type="body" idx="4294967295"/>
          </p:nvPr>
        </p:nvSpPr>
        <p:spPr>
          <a:xfrm>
            <a:off x="1401707" y="1062591"/>
            <a:ext cx="13721774" cy="1016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It is a linear dimensionality reduction method which uses singular value decomposition of the data and keeps only the most significant singular vectors to project the data to a lower dimensional space.</a:t>
            </a:r>
            <a:endParaRPr sz="2200">
              <a:latin typeface="Open Sans"/>
              <a:ea typeface="Open Sans"/>
              <a:cs typeface="Open Sans"/>
              <a:sym typeface="Open Sans"/>
            </a:endParaRPr>
          </a:p>
        </p:txBody>
      </p:sp>
      <p:sp>
        <p:nvSpPr>
          <p:cNvPr id="1706" name="Google Shape;1706;p101"/>
          <p:cNvSpPr txBox="1">
            <a:spLocks noGrp="1"/>
          </p:cNvSpPr>
          <p:nvPr>
            <p:ph type="body" idx="4294967295"/>
          </p:nvPr>
        </p:nvSpPr>
        <p:spPr>
          <a:xfrm>
            <a:off x="536714" y="2378075"/>
            <a:ext cx="7083425" cy="1117600"/>
          </a:xfrm>
          <a:prstGeom prst="rect">
            <a:avLst/>
          </a:prstGeom>
          <a:noFill/>
          <a:ln>
            <a:noFill/>
          </a:ln>
        </p:spPr>
        <p:txBody>
          <a:bodyPr spcFirstLastPara="1" wrap="square" lIns="91425" tIns="45700" rIns="91425" bIns="45700" anchor="t" anchorCtr="0">
            <a:noAutofit/>
          </a:bodyPr>
          <a:lstStyle/>
          <a:p>
            <a:pPr marL="279400" lvl="0" indent="-279400" algn="l" rtl="0">
              <a:lnSpc>
                <a:spcPct val="100000"/>
              </a:lnSpc>
              <a:spcBef>
                <a:spcPts val="0"/>
              </a:spcBef>
              <a:spcAft>
                <a:spcPts val="0"/>
              </a:spcAft>
              <a:buClr>
                <a:schemeClr val="dk1"/>
              </a:buClr>
              <a:buSzPts val="2400"/>
              <a:buChar char="•"/>
            </a:pPr>
            <a:r>
              <a:rPr lang="en-US" sz="2200">
                <a:solidFill>
                  <a:schemeClr val="dk1"/>
                </a:solidFill>
                <a:latin typeface="Open Sans"/>
                <a:ea typeface="Open Sans"/>
                <a:cs typeface="Open Sans"/>
                <a:sym typeface="Open Sans"/>
              </a:rPr>
              <a:t>It is primarily used to compress or reduce the data. </a:t>
            </a:r>
            <a:endParaRPr sz="2200">
              <a:latin typeface="Open Sans"/>
              <a:ea typeface="Open Sans"/>
              <a:cs typeface="Open Sans"/>
              <a:sym typeface="Open Sans"/>
            </a:endParaRPr>
          </a:p>
          <a:p>
            <a:pPr marL="279400" lvl="0" indent="-279400" algn="l" rtl="0">
              <a:lnSpc>
                <a:spcPct val="100000"/>
              </a:lnSpc>
              <a:spcBef>
                <a:spcPts val="1333"/>
              </a:spcBef>
              <a:spcAft>
                <a:spcPts val="0"/>
              </a:spcAft>
              <a:buClr>
                <a:schemeClr val="dk1"/>
              </a:buClr>
              <a:buSzPts val="2400"/>
              <a:buChar char="•"/>
            </a:pPr>
            <a:r>
              <a:rPr lang="en-US" sz="2200">
                <a:solidFill>
                  <a:schemeClr val="dk1"/>
                </a:solidFill>
                <a:latin typeface="Open Sans"/>
                <a:ea typeface="Open Sans"/>
                <a:cs typeface="Open Sans"/>
                <a:sym typeface="Open Sans"/>
              </a:rPr>
              <a:t>PCA tries to capture the variance, which helps it pick up interesting features. </a:t>
            </a:r>
            <a:endParaRPr sz="2200">
              <a:latin typeface="Open Sans"/>
              <a:ea typeface="Open Sans"/>
              <a:cs typeface="Open Sans"/>
              <a:sym typeface="Open Sans"/>
            </a:endParaRPr>
          </a:p>
          <a:p>
            <a:pPr marL="279400" lvl="0" indent="-279400" algn="l" rtl="0">
              <a:lnSpc>
                <a:spcPct val="100000"/>
              </a:lnSpc>
              <a:spcBef>
                <a:spcPts val="1333"/>
              </a:spcBef>
              <a:spcAft>
                <a:spcPts val="0"/>
              </a:spcAft>
              <a:buClr>
                <a:schemeClr val="dk1"/>
              </a:buClr>
              <a:buSzPts val="2400"/>
              <a:buChar char="•"/>
            </a:pPr>
            <a:r>
              <a:rPr lang="en-US" sz="2200">
                <a:solidFill>
                  <a:schemeClr val="dk1"/>
                </a:solidFill>
                <a:latin typeface="Open Sans"/>
                <a:ea typeface="Open Sans"/>
                <a:cs typeface="Open Sans"/>
                <a:sym typeface="Open Sans"/>
              </a:rPr>
              <a:t>PCA is used to reduce dimensionality in the dataset and to build our feature vector. </a:t>
            </a:r>
            <a:endParaRPr sz="2200">
              <a:latin typeface="Open Sans"/>
              <a:ea typeface="Open Sans"/>
              <a:cs typeface="Open Sans"/>
              <a:sym typeface="Open Sans"/>
            </a:endParaRPr>
          </a:p>
          <a:p>
            <a:pPr marL="279400" lvl="0" indent="-279400" algn="l" rtl="0">
              <a:lnSpc>
                <a:spcPct val="100000"/>
              </a:lnSpc>
              <a:spcBef>
                <a:spcPts val="1333"/>
              </a:spcBef>
              <a:spcAft>
                <a:spcPts val="0"/>
              </a:spcAft>
              <a:buClr>
                <a:schemeClr val="dk1"/>
              </a:buClr>
              <a:buSzPts val="2400"/>
              <a:buChar char="•"/>
            </a:pPr>
            <a:r>
              <a:rPr lang="en-US" sz="2200">
                <a:solidFill>
                  <a:schemeClr val="dk1"/>
                </a:solidFill>
                <a:latin typeface="Open Sans"/>
                <a:ea typeface="Open Sans"/>
                <a:cs typeface="Open Sans"/>
                <a:sym typeface="Open Sans"/>
              </a:rPr>
              <a:t>Here, the principal axes in the feature space represents the direction of maximum variance in the data.</a:t>
            </a:r>
            <a:endParaRPr sz="2200">
              <a:latin typeface="Open Sans"/>
              <a:ea typeface="Open Sans"/>
              <a:cs typeface="Open Sans"/>
              <a:sym typeface="Open Sans"/>
            </a:endParaRPr>
          </a:p>
        </p:txBody>
      </p:sp>
      <p:grpSp>
        <p:nvGrpSpPr>
          <p:cNvPr id="1707" name="Google Shape;1707;p101"/>
          <p:cNvGrpSpPr/>
          <p:nvPr/>
        </p:nvGrpSpPr>
        <p:grpSpPr>
          <a:xfrm>
            <a:off x="528184" y="7668556"/>
            <a:ext cx="15199632" cy="854732"/>
            <a:chOff x="475343" y="7668556"/>
            <a:chExt cx="15199632" cy="854732"/>
          </a:xfrm>
        </p:grpSpPr>
        <p:pic>
          <p:nvPicPr>
            <p:cNvPr id="1708" name="Google Shape;1708;p101"/>
            <p:cNvPicPr preferRelativeResize="0"/>
            <p:nvPr/>
          </p:nvPicPr>
          <p:blipFill rotWithShape="1">
            <a:blip r:embed="rId3">
              <a:alphaModFix/>
            </a:blip>
            <a:srcRect/>
            <a:stretch/>
          </p:blipFill>
          <p:spPr>
            <a:xfrm>
              <a:off x="475343" y="7668556"/>
              <a:ext cx="896258" cy="854732"/>
            </a:xfrm>
            <a:prstGeom prst="rect">
              <a:avLst/>
            </a:prstGeom>
            <a:noFill/>
            <a:ln>
              <a:noFill/>
            </a:ln>
          </p:spPr>
        </p:pic>
        <p:sp>
          <p:nvSpPr>
            <p:cNvPr id="1709" name="Google Shape;1709;p101"/>
            <p:cNvSpPr/>
            <p:nvPr/>
          </p:nvSpPr>
          <p:spPr>
            <a:xfrm>
              <a:off x="1146175" y="7698515"/>
              <a:ext cx="14528800" cy="776570"/>
            </a:xfrm>
            <a:prstGeom prst="roundRect">
              <a:avLst>
                <a:gd name="adj" fmla="val 16667"/>
              </a:avLst>
            </a:prstGeom>
            <a:noFill/>
            <a:ln w="12700" cap="flat" cmpd="sng">
              <a:solidFill>
                <a:srgbClr val="00BEBE"/>
              </a:solidFill>
              <a:prstDash val="solid"/>
              <a:miter lim="800000"/>
              <a:headEnd type="none" w="sm" len="sm"/>
              <a:tailEnd type="none" w="sm" len="sm"/>
            </a:ln>
          </p:spPr>
          <p:txBody>
            <a:bodyPr spcFirstLastPara="1" wrap="square" lIns="91425" tIns="45700" rIns="91425" bIns="45700" anchor="ctr" anchorCtr="0">
              <a:noAutofit/>
            </a:bodyPr>
            <a:lstStyle/>
            <a:p>
              <a:pPr marL="2286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This method is used to capture variance.</a:t>
              </a:r>
              <a:endParaRPr sz="2200" b="0" i="0" u="none" strike="noStrike" cap="none">
                <a:solidFill>
                  <a:srgbClr val="000000"/>
                </a:solidFill>
                <a:latin typeface="Arial"/>
                <a:ea typeface="Arial"/>
                <a:cs typeface="Arial"/>
                <a:sym typeface="Arial"/>
              </a:endParaRPr>
            </a:p>
          </p:txBody>
        </p:sp>
      </p:grpSp>
      <p:grpSp>
        <p:nvGrpSpPr>
          <p:cNvPr id="1710" name="Google Shape;1710;p101"/>
          <p:cNvGrpSpPr/>
          <p:nvPr/>
        </p:nvGrpSpPr>
        <p:grpSpPr>
          <a:xfrm>
            <a:off x="8864599" y="2293488"/>
            <a:ext cx="7028120" cy="4807314"/>
            <a:chOff x="8864599" y="2293488"/>
            <a:chExt cx="7028120" cy="4807314"/>
          </a:xfrm>
        </p:grpSpPr>
        <p:cxnSp>
          <p:nvCxnSpPr>
            <p:cNvPr id="1711" name="Google Shape;1711;p101"/>
            <p:cNvCxnSpPr/>
            <p:nvPr/>
          </p:nvCxnSpPr>
          <p:spPr>
            <a:xfrm>
              <a:off x="8864599" y="7083217"/>
              <a:ext cx="6400801" cy="1"/>
            </a:xfrm>
            <a:prstGeom prst="straightConnector1">
              <a:avLst/>
            </a:prstGeom>
            <a:noFill/>
            <a:ln w="38100" cap="flat" cmpd="sng">
              <a:solidFill>
                <a:schemeClr val="dk1"/>
              </a:solidFill>
              <a:prstDash val="solid"/>
              <a:miter lim="800000"/>
              <a:headEnd type="none" w="sm" len="sm"/>
              <a:tailEnd type="stealth" w="med" len="med"/>
            </a:ln>
          </p:spPr>
        </p:cxnSp>
        <p:cxnSp>
          <p:nvCxnSpPr>
            <p:cNvPr id="1712" name="Google Shape;1712;p101"/>
            <p:cNvCxnSpPr/>
            <p:nvPr/>
          </p:nvCxnSpPr>
          <p:spPr>
            <a:xfrm rot="10800000">
              <a:off x="8882184" y="2493633"/>
              <a:ext cx="0" cy="4607169"/>
            </a:xfrm>
            <a:prstGeom prst="straightConnector1">
              <a:avLst/>
            </a:prstGeom>
            <a:noFill/>
            <a:ln w="38100" cap="flat" cmpd="sng">
              <a:solidFill>
                <a:schemeClr val="dk1"/>
              </a:solidFill>
              <a:prstDash val="solid"/>
              <a:miter lim="800000"/>
              <a:headEnd type="none" w="sm" len="sm"/>
              <a:tailEnd type="stealth" w="med" len="med"/>
            </a:ln>
          </p:spPr>
        </p:cxnSp>
        <p:sp>
          <p:nvSpPr>
            <p:cNvPr id="1713" name="Google Shape;1713;p101"/>
            <p:cNvSpPr/>
            <p:nvPr/>
          </p:nvSpPr>
          <p:spPr>
            <a:xfrm>
              <a:off x="10776012" y="4809224"/>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14" name="Google Shape;1714;p101"/>
            <p:cNvSpPr/>
            <p:nvPr/>
          </p:nvSpPr>
          <p:spPr>
            <a:xfrm>
              <a:off x="13681823" y="2547202"/>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15" name="Google Shape;1715;p101"/>
            <p:cNvSpPr/>
            <p:nvPr/>
          </p:nvSpPr>
          <p:spPr>
            <a:xfrm>
              <a:off x="10589175" y="5239084"/>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16" name="Google Shape;1716;p101"/>
            <p:cNvSpPr/>
            <p:nvPr/>
          </p:nvSpPr>
          <p:spPr>
            <a:xfrm>
              <a:off x="11537381" y="4434300"/>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17" name="Google Shape;1717;p101"/>
            <p:cNvSpPr/>
            <p:nvPr/>
          </p:nvSpPr>
          <p:spPr>
            <a:xfrm>
              <a:off x="12154307" y="4228648"/>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18" name="Google Shape;1718;p101"/>
            <p:cNvSpPr/>
            <p:nvPr/>
          </p:nvSpPr>
          <p:spPr>
            <a:xfrm>
              <a:off x="13233256" y="3265666"/>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19" name="Google Shape;1719;p101"/>
            <p:cNvSpPr/>
            <p:nvPr/>
          </p:nvSpPr>
          <p:spPr>
            <a:xfrm>
              <a:off x="13233256" y="2636486"/>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20" name="Google Shape;1720;p101"/>
            <p:cNvSpPr/>
            <p:nvPr/>
          </p:nvSpPr>
          <p:spPr>
            <a:xfrm>
              <a:off x="11234286" y="4725736"/>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21" name="Google Shape;1721;p101"/>
            <p:cNvSpPr/>
            <p:nvPr/>
          </p:nvSpPr>
          <p:spPr>
            <a:xfrm>
              <a:off x="12722238" y="3425618"/>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22" name="Google Shape;1722;p101"/>
            <p:cNvSpPr/>
            <p:nvPr/>
          </p:nvSpPr>
          <p:spPr>
            <a:xfrm>
              <a:off x="9915041" y="6002889"/>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23" name="Google Shape;1723;p101"/>
            <p:cNvSpPr/>
            <p:nvPr/>
          </p:nvSpPr>
          <p:spPr>
            <a:xfrm>
              <a:off x="10143641" y="5629698"/>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24" name="Google Shape;1724;p101"/>
            <p:cNvSpPr/>
            <p:nvPr/>
          </p:nvSpPr>
          <p:spPr>
            <a:xfrm>
              <a:off x="11844711" y="3921836"/>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25" name="Google Shape;1725;p101"/>
            <p:cNvSpPr/>
            <p:nvPr/>
          </p:nvSpPr>
          <p:spPr>
            <a:xfrm>
              <a:off x="12275162" y="3699540"/>
              <a:ext cx="298938" cy="316523"/>
            </a:xfrm>
            <a:prstGeom prst="ellipse">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cxnSp>
          <p:nvCxnSpPr>
            <p:cNvPr id="1726" name="Google Shape;1726;p101"/>
            <p:cNvCxnSpPr/>
            <p:nvPr/>
          </p:nvCxnSpPr>
          <p:spPr>
            <a:xfrm rot="10800000" flipH="1">
              <a:off x="11957049" y="2293488"/>
              <a:ext cx="2169506" cy="2093422"/>
            </a:xfrm>
            <a:prstGeom prst="straightConnector1">
              <a:avLst/>
            </a:prstGeom>
            <a:noFill/>
            <a:ln w="38100" cap="flat" cmpd="sng">
              <a:solidFill>
                <a:schemeClr val="accent2"/>
              </a:solidFill>
              <a:prstDash val="solid"/>
              <a:miter lim="800000"/>
              <a:headEnd type="none" w="sm" len="sm"/>
              <a:tailEnd type="triangle" w="med" len="med"/>
            </a:ln>
          </p:spPr>
        </p:cxnSp>
        <p:cxnSp>
          <p:nvCxnSpPr>
            <p:cNvPr id="1727" name="Google Shape;1727;p101"/>
            <p:cNvCxnSpPr/>
            <p:nvPr/>
          </p:nvCxnSpPr>
          <p:spPr>
            <a:xfrm rot="10800000">
              <a:off x="10722707" y="2636486"/>
              <a:ext cx="1271473" cy="1760579"/>
            </a:xfrm>
            <a:prstGeom prst="straightConnector1">
              <a:avLst/>
            </a:prstGeom>
            <a:noFill/>
            <a:ln w="38100" cap="flat" cmpd="sng">
              <a:solidFill>
                <a:schemeClr val="accent2"/>
              </a:solidFill>
              <a:prstDash val="solid"/>
              <a:miter lim="800000"/>
              <a:headEnd type="none" w="sm" len="sm"/>
              <a:tailEnd type="triangle" w="med" len="med"/>
            </a:ln>
          </p:spPr>
        </p:cxnSp>
        <p:cxnSp>
          <p:nvCxnSpPr>
            <p:cNvPr id="1728" name="Google Shape;1728;p101"/>
            <p:cNvCxnSpPr/>
            <p:nvPr/>
          </p:nvCxnSpPr>
          <p:spPr>
            <a:xfrm>
              <a:off x="13447231" y="3048980"/>
              <a:ext cx="850604" cy="701749"/>
            </a:xfrm>
            <a:prstGeom prst="straightConnector1">
              <a:avLst/>
            </a:prstGeom>
            <a:noFill/>
            <a:ln w="19050" cap="flat" cmpd="sng">
              <a:solidFill>
                <a:srgbClr val="3F3F3F"/>
              </a:solidFill>
              <a:prstDash val="solid"/>
              <a:miter lim="800000"/>
              <a:headEnd type="none" w="sm" len="sm"/>
              <a:tailEnd type="stealth" w="med" len="med"/>
            </a:ln>
          </p:spPr>
        </p:cxnSp>
        <p:cxnSp>
          <p:nvCxnSpPr>
            <p:cNvPr id="1729" name="Google Shape;1729;p101"/>
            <p:cNvCxnSpPr/>
            <p:nvPr/>
          </p:nvCxnSpPr>
          <p:spPr>
            <a:xfrm flipH="1">
              <a:off x="9789632" y="3197836"/>
              <a:ext cx="1275907" cy="297711"/>
            </a:xfrm>
            <a:prstGeom prst="straightConnector1">
              <a:avLst/>
            </a:prstGeom>
            <a:noFill/>
            <a:ln w="19050" cap="flat" cmpd="sng">
              <a:solidFill>
                <a:srgbClr val="3F3F3F"/>
              </a:solidFill>
              <a:prstDash val="solid"/>
              <a:miter lim="800000"/>
              <a:headEnd type="none" w="sm" len="sm"/>
              <a:tailEnd type="stealth" w="med" len="med"/>
            </a:ln>
          </p:spPr>
        </p:cxnSp>
        <p:sp>
          <p:nvSpPr>
            <p:cNvPr id="1730" name="Google Shape;1730;p101"/>
            <p:cNvSpPr txBox="1"/>
            <p:nvPr/>
          </p:nvSpPr>
          <p:spPr>
            <a:xfrm>
              <a:off x="13702413" y="3750730"/>
              <a:ext cx="2190307" cy="47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chemeClr val="dk1"/>
                  </a:solidFill>
                  <a:latin typeface="Open Sans"/>
                  <a:ea typeface="Open Sans"/>
                  <a:cs typeface="Open Sans"/>
                  <a:sym typeface="Open Sans"/>
                </a:rPr>
                <a:t>Principal axis</a:t>
              </a:r>
              <a:endParaRPr sz="1400" b="0" i="0" u="none" strike="noStrike" cap="none">
                <a:solidFill>
                  <a:srgbClr val="000000"/>
                </a:solidFill>
                <a:latin typeface="Arial"/>
                <a:ea typeface="Arial"/>
                <a:cs typeface="Arial"/>
                <a:sym typeface="Arial"/>
              </a:endParaRPr>
            </a:p>
          </p:txBody>
        </p:sp>
        <p:sp>
          <p:nvSpPr>
            <p:cNvPr id="1731" name="Google Shape;1731;p101"/>
            <p:cNvSpPr txBox="1"/>
            <p:nvPr/>
          </p:nvSpPr>
          <p:spPr>
            <a:xfrm>
              <a:off x="9091428" y="3520357"/>
              <a:ext cx="1676400" cy="47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57"/>
                <a:buFont typeface="Arial"/>
                <a:buNone/>
              </a:pPr>
              <a:r>
                <a:rPr lang="en-US" sz="2457" b="0" i="0" u="none" strike="noStrike" cap="none">
                  <a:solidFill>
                    <a:schemeClr val="dk1"/>
                  </a:solidFill>
                  <a:latin typeface="Open Sans"/>
                  <a:ea typeface="Open Sans"/>
                  <a:cs typeface="Open Sans"/>
                  <a:sym typeface="Open Sans"/>
                </a:rPr>
                <a:t>Minor axis</a:t>
              </a:r>
              <a:endParaRPr sz="1400" b="0" i="0" u="none" strike="noStrike" cap="none">
                <a:solidFill>
                  <a:srgbClr val="000000"/>
                </a:solidFill>
                <a:latin typeface="Arial"/>
                <a:ea typeface="Arial"/>
                <a:cs typeface="Arial"/>
                <a:sym typeface="Arial"/>
              </a:endParaRPr>
            </a:p>
          </p:txBody>
        </p:sp>
      </p:grpSp>
      <p:pic>
        <p:nvPicPr>
          <p:cNvPr id="1732" name="Google Shape;1732;p101"/>
          <p:cNvPicPr preferRelativeResize="0"/>
          <p:nvPr/>
        </p:nvPicPr>
        <p:blipFill rotWithShape="1">
          <a:blip r:embed="rId4">
            <a:alphaModFix/>
          </a:blip>
          <a:srcRect/>
          <a:stretch/>
        </p:blipFill>
        <p:spPr>
          <a:xfrm>
            <a:off x="-916727" y="506872"/>
            <a:ext cx="18058192" cy="62419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10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Unsupervised Learning Models: Principal Component Analysis</a:t>
            </a:r>
            <a:endParaRPr/>
          </a:p>
        </p:txBody>
      </p:sp>
      <p:sp>
        <p:nvSpPr>
          <p:cNvPr id="1739" name="Google Shape;1739;p102"/>
          <p:cNvSpPr txBox="1">
            <a:spLocks noGrp="1"/>
          </p:cNvSpPr>
          <p:nvPr>
            <p:ph type="body" idx="4294967295"/>
          </p:nvPr>
        </p:nvSpPr>
        <p:spPr>
          <a:xfrm>
            <a:off x="2392290" y="1390650"/>
            <a:ext cx="10309371"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Let us look at how the PCA algorithm works in Scikit-Learn.</a:t>
            </a:r>
            <a:endParaRPr sz="2200">
              <a:latin typeface="Open Sans"/>
              <a:ea typeface="Open Sans"/>
              <a:cs typeface="Open Sans"/>
              <a:sym typeface="Open Sans"/>
            </a:endParaRPr>
          </a:p>
        </p:txBody>
      </p:sp>
      <p:grpSp>
        <p:nvGrpSpPr>
          <p:cNvPr id="1740" name="Google Shape;1740;p102"/>
          <p:cNvGrpSpPr/>
          <p:nvPr/>
        </p:nvGrpSpPr>
        <p:grpSpPr>
          <a:xfrm>
            <a:off x="2892491" y="4235925"/>
            <a:ext cx="10319657" cy="914400"/>
            <a:chOff x="2892491" y="4235925"/>
            <a:chExt cx="10319657" cy="914400"/>
          </a:xfrm>
        </p:grpSpPr>
        <p:sp>
          <p:nvSpPr>
            <p:cNvPr id="1741" name="Google Shape;1741;p102"/>
            <p:cNvSpPr/>
            <p:nvPr/>
          </p:nvSpPr>
          <p:spPr>
            <a:xfrm>
              <a:off x="2892491" y="4235925"/>
              <a:ext cx="10319657" cy="914400"/>
            </a:xfrm>
            <a:prstGeom prst="roundRect">
              <a:avLst>
                <a:gd name="adj" fmla="val 6250"/>
              </a:avLst>
            </a:prstGeom>
            <a:solidFill>
              <a:srgbClr val="DDEAF6"/>
            </a:soli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742" name="Google Shape;1742;p102"/>
            <p:cNvSpPr txBox="1"/>
            <p:nvPr/>
          </p:nvSpPr>
          <p:spPr>
            <a:xfrm>
              <a:off x="2892491" y="4481348"/>
              <a:ext cx="10175282" cy="4704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57"/>
                <a:buFont typeface="Arial"/>
                <a:buNone/>
              </a:pPr>
              <a:r>
                <a:rPr lang="en-US" sz="2457" b="0" i="1" u="none" strike="noStrike" cap="none">
                  <a:solidFill>
                    <a:schemeClr val="dk1"/>
                  </a:solidFill>
                  <a:latin typeface="Open Sans"/>
                  <a:ea typeface="Open Sans"/>
                  <a:cs typeface="Open Sans"/>
                  <a:sym typeface="Open Sans"/>
                </a:rPr>
                <a:t>s</a:t>
              </a:r>
              <a:r>
                <a:rPr lang="en-US" sz="2457" b="0" i="0" u="none" strike="noStrike" cap="none">
                  <a:solidFill>
                    <a:schemeClr val="dk1"/>
                  </a:solidFill>
                  <a:latin typeface="Open Sans"/>
                  <a:ea typeface="Open Sans"/>
                  <a:cs typeface="Open Sans"/>
                  <a:sym typeface="Open Sans"/>
                </a:rPr>
                <a:t>klearn.decomposition.PCA(</a:t>
              </a:r>
              <a:r>
                <a:rPr lang="en-US" sz="2457" b="0" i="1" u="none" strike="noStrike" cap="none">
                  <a:solidFill>
                    <a:schemeClr val="dk1"/>
                  </a:solidFill>
                  <a:latin typeface="Open Sans"/>
                  <a:ea typeface="Open Sans"/>
                  <a:cs typeface="Open Sans"/>
                  <a:sym typeface="Open Sans"/>
                </a:rPr>
                <a:t>n_components=None</a:t>
              </a:r>
              <a:r>
                <a:rPr lang="en-US" sz="2457" b="0" i="0" u="none" strike="noStrike" cap="none">
                  <a:solidFill>
                    <a:schemeClr val="dk1"/>
                  </a:solidFill>
                  <a:latin typeface="Open Sans"/>
                  <a:ea typeface="Open Sans"/>
                  <a:cs typeface="Open Sans"/>
                  <a:sym typeface="Open Sans"/>
                </a:rPr>
                <a:t>, </a:t>
              </a:r>
              <a:r>
                <a:rPr lang="en-US" sz="2457" b="0" i="1" u="none" strike="noStrike" cap="none">
                  <a:solidFill>
                    <a:schemeClr val="dk1"/>
                  </a:solidFill>
                  <a:latin typeface="Open Sans"/>
                  <a:ea typeface="Open Sans"/>
                  <a:cs typeface="Open Sans"/>
                  <a:sym typeface="Open Sans"/>
                </a:rPr>
                <a:t>copy=True</a:t>
              </a:r>
              <a:r>
                <a:rPr lang="en-US" sz="2457" b="0" i="0" u="none" strike="noStrike" cap="none">
                  <a:solidFill>
                    <a:schemeClr val="dk1"/>
                  </a:solidFill>
                  <a:latin typeface="Open Sans"/>
                  <a:ea typeface="Open Sans"/>
                  <a:cs typeface="Open Sans"/>
                  <a:sym typeface="Open Sans"/>
                </a:rPr>
                <a:t>, </a:t>
              </a:r>
              <a:r>
                <a:rPr lang="en-US" sz="2457" b="0" i="1" u="none" strike="noStrike" cap="none">
                  <a:solidFill>
                    <a:schemeClr val="dk1"/>
                  </a:solidFill>
                  <a:latin typeface="Open Sans"/>
                  <a:ea typeface="Open Sans"/>
                  <a:cs typeface="Open Sans"/>
                  <a:sym typeface="Open Sans"/>
                </a:rPr>
                <a:t>whiten=False</a:t>
              </a:r>
              <a:r>
                <a:rPr lang="en-US" sz="2457" b="0" i="0" u="none" strike="noStrike" cap="none">
                  <a:solidFill>
                    <a:schemeClr val="dk1"/>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p:txBody>
        </p:sp>
      </p:grpSp>
      <p:grpSp>
        <p:nvGrpSpPr>
          <p:cNvPr id="1743" name="Google Shape;1743;p102"/>
          <p:cNvGrpSpPr/>
          <p:nvPr/>
        </p:nvGrpSpPr>
        <p:grpSpPr>
          <a:xfrm>
            <a:off x="2488379" y="3448681"/>
            <a:ext cx="2339162" cy="1011402"/>
            <a:chOff x="2488379" y="3448681"/>
            <a:chExt cx="2339162" cy="1011402"/>
          </a:xfrm>
        </p:grpSpPr>
        <p:sp>
          <p:nvSpPr>
            <p:cNvPr id="1744" name="Google Shape;1744;p102"/>
            <p:cNvSpPr txBox="1"/>
            <p:nvPr/>
          </p:nvSpPr>
          <p:spPr>
            <a:xfrm>
              <a:off x="2488379" y="3448681"/>
              <a:ext cx="2339162" cy="4704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Class</a:t>
              </a:r>
              <a:endParaRPr sz="1400" b="0" i="0" u="none" strike="noStrike" cap="none">
                <a:solidFill>
                  <a:srgbClr val="000000"/>
                </a:solidFill>
                <a:latin typeface="Arial"/>
                <a:ea typeface="Arial"/>
                <a:cs typeface="Arial"/>
                <a:sym typeface="Arial"/>
              </a:endParaRPr>
            </a:p>
          </p:txBody>
        </p:sp>
        <p:cxnSp>
          <p:nvCxnSpPr>
            <p:cNvPr id="1745" name="Google Shape;1745;p102"/>
            <p:cNvCxnSpPr/>
            <p:nvPr/>
          </p:nvCxnSpPr>
          <p:spPr>
            <a:xfrm>
              <a:off x="3626062" y="3919131"/>
              <a:ext cx="0" cy="540952"/>
            </a:xfrm>
            <a:prstGeom prst="straightConnector1">
              <a:avLst/>
            </a:prstGeom>
            <a:noFill/>
            <a:ln w="12700" cap="flat" cmpd="sng">
              <a:solidFill>
                <a:schemeClr val="accent2"/>
              </a:solidFill>
              <a:prstDash val="solid"/>
              <a:miter lim="800000"/>
              <a:headEnd type="none" w="sm" len="sm"/>
              <a:tailEnd type="oval" w="lg" len="lg"/>
            </a:ln>
          </p:spPr>
        </p:cxnSp>
      </p:grpSp>
      <p:grpSp>
        <p:nvGrpSpPr>
          <p:cNvPr id="1746" name="Google Shape;1746;p102"/>
          <p:cNvGrpSpPr/>
          <p:nvPr/>
        </p:nvGrpSpPr>
        <p:grpSpPr>
          <a:xfrm>
            <a:off x="5068889" y="2824175"/>
            <a:ext cx="5422651" cy="1698066"/>
            <a:chOff x="5068889" y="2824175"/>
            <a:chExt cx="5422651" cy="1698066"/>
          </a:xfrm>
        </p:grpSpPr>
        <p:sp>
          <p:nvSpPr>
            <p:cNvPr id="1747" name="Google Shape;1747;p102"/>
            <p:cNvSpPr txBox="1"/>
            <p:nvPr/>
          </p:nvSpPr>
          <p:spPr>
            <a:xfrm>
              <a:off x="5068889" y="2824175"/>
              <a:ext cx="5422651"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Number of components to keep</a:t>
              </a:r>
              <a:endParaRPr sz="2200" b="0" i="0" u="none" strike="noStrike" cap="none">
                <a:solidFill>
                  <a:srgbClr val="000000"/>
                </a:solidFill>
                <a:latin typeface="Open Sans"/>
                <a:ea typeface="Open Sans"/>
                <a:cs typeface="Open Sans"/>
                <a:sym typeface="Open Sans"/>
              </a:endParaRPr>
            </a:p>
          </p:txBody>
        </p:sp>
        <p:cxnSp>
          <p:nvCxnSpPr>
            <p:cNvPr id="1748" name="Google Shape;1748;p102"/>
            <p:cNvCxnSpPr/>
            <p:nvPr/>
          </p:nvCxnSpPr>
          <p:spPr>
            <a:xfrm>
              <a:off x="7744306" y="3351736"/>
              <a:ext cx="0" cy="1170505"/>
            </a:xfrm>
            <a:prstGeom prst="straightConnector1">
              <a:avLst/>
            </a:prstGeom>
            <a:noFill/>
            <a:ln w="12700" cap="flat" cmpd="sng">
              <a:solidFill>
                <a:schemeClr val="accent2"/>
              </a:solidFill>
              <a:prstDash val="solid"/>
              <a:miter lim="800000"/>
              <a:headEnd type="none" w="sm" len="sm"/>
              <a:tailEnd type="oval" w="lg" len="lg"/>
            </a:ln>
          </p:spPr>
        </p:cxnSp>
      </p:grpSp>
      <p:grpSp>
        <p:nvGrpSpPr>
          <p:cNvPr id="1749" name="Google Shape;1749;p102"/>
          <p:cNvGrpSpPr/>
          <p:nvPr/>
        </p:nvGrpSpPr>
        <p:grpSpPr>
          <a:xfrm>
            <a:off x="4696996" y="4975246"/>
            <a:ext cx="5378628" cy="2064462"/>
            <a:chOff x="4696996" y="4904906"/>
            <a:chExt cx="5378628" cy="2064462"/>
          </a:xfrm>
        </p:grpSpPr>
        <p:sp>
          <p:nvSpPr>
            <p:cNvPr id="1750" name="Google Shape;1750;p102"/>
            <p:cNvSpPr txBox="1"/>
            <p:nvPr/>
          </p:nvSpPr>
          <p:spPr>
            <a:xfrm>
              <a:off x="4696996" y="6120802"/>
              <a:ext cx="5192233" cy="84856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Overwrites the transform data after fitting them into the model</a:t>
              </a:r>
              <a:endParaRPr sz="2200" b="0" i="0" u="none" strike="noStrike" cap="none">
                <a:solidFill>
                  <a:srgbClr val="000000"/>
                </a:solidFill>
                <a:latin typeface="Open Sans"/>
                <a:ea typeface="Open Sans"/>
                <a:cs typeface="Open Sans"/>
                <a:sym typeface="Open Sans"/>
              </a:endParaRPr>
            </a:p>
          </p:txBody>
        </p:sp>
        <p:cxnSp>
          <p:nvCxnSpPr>
            <p:cNvPr id="1751" name="Google Shape;1751;p102"/>
            <p:cNvCxnSpPr/>
            <p:nvPr/>
          </p:nvCxnSpPr>
          <p:spPr>
            <a:xfrm rot="5400000">
              <a:off x="7992304" y="4153586"/>
              <a:ext cx="1332000" cy="2834640"/>
            </a:xfrm>
            <a:prstGeom prst="bentConnector3">
              <a:avLst>
                <a:gd name="adj1" fmla="val 39438"/>
              </a:avLst>
            </a:prstGeom>
            <a:noFill/>
            <a:ln w="12700" cap="flat" cmpd="sng">
              <a:solidFill>
                <a:schemeClr val="accent2"/>
              </a:solidFill>
              <a:prstDash val="solid"/>
              <a:miter lim="800000"/>
              <a:headEnd type="oval" w="lg" len="lg"/>
              <a:tailEnd type="none" w="sm" len="sm"/>
            </a:ln>
          </p:spPr>
        </p:cxnSp>
      </p:grpSp>
      <p:grpSp>
        <p:nvGrpSpPr>
          <p:cNvPr id="1752" name="Google Shape;1752;p102"/>
          <p:cNvGrpSpPr/>
          <p:nvPr/>
        </p:nvGrpSpPr>
        <p:grpSpPr>
          <a:xfrm>
            <a:off x="11556878" y="4975245"/>
            <a:ext cx="3021789" cy="2093588"/>
            <a:chOff x="11556878" y="4904905"/>
            <a:chExt cx="3021789" cy="2093588"/>
          </a:xfrm>
        </p:grpSpPr>
        <p:sp>
          <p:nvSpPr>
            <p:cNvPr id="1753" name="Google Shape;1753;p102"/>
            <p:cNvSpPr txBox="1"/>
            <p:nvPr/>
          </p:nvSpPr>
          <p:spPr>
            <a:xfrm>
              <a:off x="11556878" y="6149927"/>
              <a:ext cx="3021789" cy="84856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Removes data with lower variance</a:t>
              </a:r>
              <a:endParaRPr sz="2200" b="0" i="0" u="none" strike="noStrike" cap="none">
                <a:solidFill>
                  <a:srgbClr val="000000"/>
                </a:solidFill>
                <a:latin typeface="Open Sans"/>
                <a:ea typeface="Open Sans"/>
                <a:cs typeface="Open Sans"/>
                <a:sym typeface="Open Sans"/>
              </a:endParaRPr>
            </a:p>
          </p:txBody>
        </p:sp>
        <p:cxnSp>
          <p:nvCxnSpPr>
            <p:cNvPr id="1754" name="Google Shape;1754;p102"/>
            <p:cNvCxnSpPr/>
            <p:nvPr/>
          </p:nvCxnSpPr>
          <p:spPr>
            <a:xfrm rot="-5400000" flipH="1">
              <a:off x="11714793" y="4886285"/>
              <a:ext cx="1334360" cy="1371600"/>
            </a:xfrm>
            <a:prstGeom prst="bentConnector3">
              <a:avLst>
                <a:gd name="adj1" fmla="val 44730"/>
              </a:avLst>
            </a:prstGeom>
            <a:noFill/>
            <a:ln w="12700" cap="flat" cmpd="sng">
              <a:solidFill>
                <a:schemeClr val="accent2"/>
              </a:solidFill>
              <a:prstDash val="solid"/>
              <a:miter lim="800000"/>
              <a:headEnd type="oval" w="lg" len="lg"/>
              <a:tailEnd type="none" w="sm" len="sm"/>
            </a:ln>
          </p:spPr>
        </p:cxnSp>
      </p:grpSp>
      <p:pic>
        <p:nvPicPr>
          <p:cNvPr id="1755" name="Google Shape;1755;p102"/>
          <p:cNvPicPr preferRelativeResize="0"/>
          <p:nvPr/>
        </p:nvPicPr>
        <p:blipFill rotWithShape="1">
          <a:blip r:embed="rId3">
            <a:alphaModFix/>
          </a:blip>
          <a:srcRect/>
          <a:stretch/>
        </p:blipFill>
        <p:spPr>
          <a:xfrm>
            <a:off x="-95900" y="506872"/>
            <a:ext cx="16416540" cy="6241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103"/>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Principal Component Analysis (PCA)</a:t>
            </a:r>
            <a:endParaRPr/>
          </a:p>
        </p:txBody>
      </p:sp>
      <p:sp>
        <p:nvSpPr>
          <p:cNvPr id="1762" name="Google Shape;1762;p103"/>
          <p:cNvSpPr txBox="1"/>
          <p:nvPr/>
        </p:nvSpPr>
        <p:spPr>
          <a:xfrm>
            <a:off x="1016252" y="2520442"/>
            <a:ext cx="13616846" cy="8608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Problem Statement: </a:t>
            </a:r>
            <a:r>
              <a:rPr lang="en-US" sz="2200" b="0" i="0" u="none" strike="noStrike" cap="none">
                <a:solidFill>
                  <a:schemeClr val="dk1"/>
                </a:solidFill>
                <a:latin typeface="Open Sans"/>
                <a:ea typeface="Open Sans"/>
                <a:cs typeface="Open Sans"/>
                <a:sym typeface="Open Sans"/>
              </a:rPr>
              <a:t>Demonstrate how to use the PCA model to reduce the dimensions of a dataset.</a:t>
            </a:r>
            <a:endParaRPr sz="1400" b="0" i="0" u="none" strike="noStrike" cap="none">
              <a:solidFill>
                <a:srgbClr val="000000"/>
              </a:solidFill>
              <a:latin typeface="Arial"/>
              <a:ea typeface="Arial"/>
              <a:cs typeface="Arial"/>
              <a:sym typeface="Arial"/>
            </a:endParaRPr>
          </a:p>
        </p:txBody>
      </p:sp>
      <p:sp>
        <p:nvSpPr>
          <p:cNvPr id="1763" name="Google Shape;1763;p103"/>
          <p:cNvSpPr txBox="1"/>
          <p:nvPr/>
        </p:nvSpPr>
        <p:spPr>
          <a:xfrm>
            <a:off x="1025600" y="3295942"/>
            <a:ext cx="13152600" cy="122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Access: </a:t>
            </a:r>
            <a:r>
              <a:rPr lang="en-US" sz="2200" b="0" i="0" u="none" strike="noStrike" cap="none">
                <a:solidFill>
                  <a:schemeClr val="dk1"/>
                </a:solidFill>
                <a:latin typeface="Open Sans"/>
                <a:ea typeface="Open Sans"/>
                <a:cs typeface="Open Sans"/>
                <a:sym typeface="Open Sans"/>
              </a:rPr>
              <a:t>Click on the </a:t>
            </a:r>
            <a:r>
              <a:rPr lang="en-US" sz="2200" b="1" i="0" u="none" strike="noStrike" cap="none">
                <a:solidFill>
                  <a:schemeClr val="dk1"/>
                </a:solidFill>
                <a:latin typeface="Open Sans"/>
                <a:ea typeface="Open Sans"/>
                <a:cs typeface="Open Sans"/>
                <a:sym typeface="Open Sans"/>
              </a:rPr>
              <a:t>Practice</a:t>
            </a:r>
            <a:r>
              <a:rPr lang="en-US" sz="2200" b="0" i="0" u="none" strike="noStrike" cap="none">
                <a:solidFill>
                  <a:schemeClr val="dk1"/>
                </a:solidFill>
                <a:latin typeface="Open Sans"/>
                <a:ea typeface="Open Sans"/>
                <a:cs typeface="Open Sans"/>
                <a:sym typeface="Open Sans"/>
              </a:rPr>
              <a:t> </a:t>
            </a:r>
            <a:r>
              <a:rPr lang="en-US" sz="2200" b="1" i="0" u="none" strike="noStrike" cap="none">
                <a:solidFill>
                  <a:schemeClr val="dk1"/>
                </a:solidFill>
                <a:latin typeface="Open Sans"/>
                <a:ea typeface="Open Sans"/>
                <a:cs typeface="Open Sans"/>
                <a:sym typeface="Open Sans"/>
              </a:rPr>
              <a:t>Labs</a:t>
            </a:r>
            <a:r>
              <a:rPr lang="en-US" sz="2200" b="0" i="0" u="none" strike="noStrike" cap="none">
                <a:solidFill>
                  <a:schemeClr val="dk1"/>
                </a:solidFill>
                <a:latin typeface="Open Sans"/>
                <a:ea typeface="Open Sans"/>
                <a:cs typeface="Open Sans"/>
                <a:sym typeface="Open Sans"/>
              </a:rPr>
              <a:t> tab on the left side panel of the LMS. Copy or note the username and password that is generated. Click on the </a:t>
            </a:r>
            <a:r>
              <a:rPr lang="en-US" sz="2200" b="1" i="0" u="none" strike="noStrike" cap="none">
                <a:solidFill>
                  <a:schemeClr val="dk1"/>
                </a:solidFill>
                <a:latin typeface="Open Sans"/>
                <a:ea typeface="Open Sans"/>
                <a:cs typeface="Open Sans"/>
                <a:sym typeface="Open Sans"/>
              </a:rPr>
              <a:t>Launch Lab</a:t>
            </a:r>
            <a:r>
              <a:rPr lang="en-US" sz="2200" b="0" i="0" u="none" strike="noStrike" cap="none">
                <a:solidFill>
                  <a:schemeClr val="dk1"/>
                </a:solidFill>
                <a:latin typeface="Open Sans"/>
                <a:ea typeface="Open Sans"/>
                <a:cs typeface="Open Sans"/>
                <a:sym typeface="Open Sans"/>
              </a:rPr>
              <a:t> button. On the page that appears, enter the username and password in the respective fields, and click </a:t>
            </a:r>
            <a:r>
              <a:rPr lang="en-US" sz="2200" b="1" i="0" u="none" strike="noStrike" cap="none">
                <a:solidFill>
                  <a:schemeClr val="dk1"/>
                </a:solidFill>
                <a:latin typeface="Open Sans"/>
                <a:ea typeface="Open Sans"/>
                <a:cs typeface="Open Sans"/>
                <a:sym typeface="Open Sans"/>
              </a:rPr>
              <a:t>Login</a:t>
            </a:r>
            <a:r>
              <a:rPr lang="en-US" sz="2200" b="0" i="0" u="none" strike="noStrike" cap="none">
                <a:solidFill>
                  <a:schemeClr val="dk1"/>
                </a:solidFill>
                <a:latin typeface="Open Sans"/>
                <a:ea typeface="Open Sans"/>
                <a:cs typeface="Open Sans"/>
                <a:sym typeface="Open Sans"/>
              </a:rPr>
              <a:t>.</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68"/>
        <p:cNvGrpSpPr/>
        <p:nvPr/>
      </p:nvGrpSpPr>
      <p:grpSpPr>
        <a:xfrm>
          <a:off x="0" y="0"/>
          <a:ext cx="0" cy="0"/>
          <a:chOff x="0" y="0"/>
          <a:chExt cx="0" cy="0"/>
        </a:xfrm>
      </p:grpSpPr>
      <p:sp>
        <p:nvSpPr>
          <p:cNvPr id="1769" name="Google Shape;1769;p10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Pipeline</a:t>
            </a:r>
            <a:endParaRPr/>
          </a:p>
        </p:txBody>
      </p:sp>
      <p:sp>
        <p:nvSpPr>
          <p:cNvPr id="1770" name="Google Shape;1770;p104"/>
          <p:cNvSpPr/>
          <p:nvPr/>
        </p:nvSpPr>
        <p:spPr>
          <a:xfrm>
            <a:off x="1211322" y="4678312"/>
            <a:ext cx="3445346" cy="14465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It simplifies the process where more than one model is required or used.</a:t>
            </a:r>
            <a:endParaRPr sz="1400" b="0" i="0" u="none" strike="noStrike" cap="none">
              <a:solidFill>
                <a:srgbClr val="000000"/>
              </a:solidFill>
              <a:latin typeface="Arial"/>
              <a:ea typeface="Arial"/>
              <a:cs typeface="Arial"/>
              <a:sym typeface="Arial"/>
            </a:endParaRPr>
          </a:p>
        </p:txBody>
      </p:sp>
      <p:sp>
        <p:nvSpPr>
          <p:cNvPr id="1771" name="Google Shape;1771;p104"/>
          <p:cNvSpPr/>
          <p:nvPr/>
        </p:nvSpPr>
        <p:spPr>
          <a:xfrm>
            <a:off x="5084025" y="4216647"/>
            <a:ext cx="3198027" cy="24622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All models in the pipeline must be transformers. The last model can either be a transformer or a classifier, regressor, or other such objects.</a:t>
            </a:r>
            <a:endParaRPr sz="1400" b="0" i="0" u="none" strike="noStrike" cap="none">
              <a:solidFill>
                <a:srgbClr val="000000"/>
              </a:solidFill>
              <a:latin typeface="Arial"/>
              <a:ea typeface="Arial"/>
              <a:cs typeface="Arial"/>
              <a:sym typeface="Arial"/>
            </a:endParaRPr>
          </a:p>
        </p:txBody>
      </p:sp>
      <p:sp>
        <p:nvSpPr>
          <p:cNvPr id="1772" name="Google Shape;1772;p104"/>
          <p:cNvSpPr/>
          <p:nvPr/>
        </p:nvSpPr>
        <p:spPr>
          <a:xfrm>
            <a:off x="8709409" y="4524423"/>
            <a:ext cx="2852654" cy="178510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Once all the data is fit into the models or estimators, the predict method can be called.</a:t>
            </a:r>
            <a:endParaRPr sz="1400" b="0" i="0" u="none" strike="noStrike" cap="none">
              <a:solidFill>
                <a:srgbClr val="000000"/>
              </a:solidFill>
              <a:latin typeface="Arial"/>
              <a:ea typeface="Arial"/>
              <a:cs typeface="Arial"/>
              <a:sym typeface="Arial"/>
            </a:endParaRPr>
          </a:p>
        </p:txBody>
      </p:sp>
      <p:grpSp>
        <p:nvGrpSpPr>
          <p:cNvPr id="1773" name="Google Shape;1773;p104"/>
          <p:cNvGrpSpPr/>
          <p:nvPr/>
        </p:nvGrpSpPr>
        <p:grpSpPr>
          <a:xfrm>
            <a:off x="528184" y="7668556"/>
            <a:ext cx="15199632" cy="854732"/>
            <a:chOff x="475343" y="7668556"/>
            <a:chExt cx="15199632" cy="854732"/>
          </a:xfrm>
        </p:grpSpPr>
        <p:pic>
          <p:nvPicPr>
            <p:cNvPr id="1774" name="Google Shape;1774;p104"/>
            <p:cNvPicPr preferRelativeResize="0"/>
            <p:nvPr/>
          </p:nvPicPr>
          <p:blipFill rotWithShape="1">
            <a:blip r:embed="rId3">
              <a:alphaModFix/>
            </a:blip>
            <a:srcRect/>
            <a:stretch/>
          </p:blipFill>
          <p:spPr>
            <a:xfrm>
              <a:off x="475343" y="7668556"/>
              <a:ext cx="896258" cy="854732"/>
            </a:xfrm>
            <a:prstGeom prst="rect">
              <a:avLst/>
            </a:prstGeom>
            <a:noFill/>
            <a:ln>
              <a:noFill/>
            </a:ln>
          </p:spPr>
        </p:pic>
        <p:sp>
          <p:nvSpPr>
            <p:cNvPr id="1775" name="Google Shape;1775;p104"/>
            <p:cNvSpPr/>
            <p:nvPr/>
          </p:nvSpPr>
          <p:spPr>
            <a:xfrm>
              <a:off x="1146175" y="7722578"/>
              <a:ext cx="14528800" cy="776570"/>
            </a:xfrm>
            <a:prstGeom prst="roundRect">
              <a:avLst>
                <a:gd name="adj" fmla="val 16667"/>
              </a:avLst>
            </a:prstGeom>
            <a:noFill/>
            <a:ln w="12700" cap="flat" cmpd="sng">
              <a:solidFill>
                <a:srgbClr val="00BEBE"/>
              </a:solidFill>
              <a:prstDash val="solid"/>
              <a:miter lim="800000"/>
              <a:headEnd type="none" w="sm" len="sm"/>
              <a:tailEnd type="none" w="sm" len="sm"/>
            </a:ln>
          </p:spPr>
          <p:txBody>
            <a:bodyPr spcFirstLastPara="1" wrap="square" lIns="91425" tIns="45700" rIns="91425" bIns="45700" anchor="ctr" anchorCtr="0">
              <a:noAutofit/>
            </a:bodyPr>
            <a:lstStyle/>
            <a:p>
              <a:pPr marL="22860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2286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Estimators are known as ‘model instance’.</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grpSp>
      <p:sp>
        <p:nvSpPr>
          <p:cNvPr id="1776" name="Google Shape;1776;p104"/>
          <p:cNvSpPr/>
          <p:nvPr/>
        </p:nvSpPr>
        <p:spPr>
          <a:xfrm>
            <a:off x="1312792" y="2066999"/>
            <a:ext cx="11359564" cy="1248507"/>
          </a:xfrm>
          <a:prstGeom prst="rect">
            <a:avLst/>
          </a:prstGeom>
          <a:solidFill>
            <a:srgbClr val="81BB59"/>
          </a:solidFill>
          <a:ln w="12700" cap="flat" cmpd="sng">
            <a:solidFill>
              <a:srgbClr val="A9D18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rgbClr val="000000"/>
              </a:solidFill>
              <a:latin typeface="Open Sans"/>
              <a:ea typeface="Open Sans"/>
              <a:cs typeface="Open Sans"/>
              <a:sym typeface="Open Sans"/>
            </a:endParaRPr>
          </a:p>
        </p:txBody>
      </p:sp>
      <p:sp>
        <p:nvSpPr>
          <p:cNvPr id="1777" name="Google Shape;1777;p104"/>
          <p:cNvSpPr/>
          <p:nvPr/>
        </p:nvSpPr>
        <p:spPr>
          <a:xfrm rot="10800000">
            <a:off x="694269" y="1931529"/>
            <a:ext cx="618522" cy="1524656"/>
          </a:xfrm>
          <a:prstGeom prst="rect">
            <a:avLst/>
          </a:prstGeom>
          <a:solidFill>
            <a:srgbClr val="649742"/>
          </a:solidFill>
          <a:ln w="12700" cap="flat" cmpd="sng">
            <a:solidFill>
              <a:srgbClr val="84AC6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cxnSp>
        <p:nvCxnSpPr>
          <p:cNvPr id="1778" name="Google Shape;1778;p104"/>
          <p:cNvCxnSpPr/>
          <p:nvPr/>
        </p:nvCxnSpPr>
        <p:spPr>
          <a:xfrm rot="10800000">
            <a:off x="2933995" y="3315506"/>
            <a:ext cx="0" cy="716415"/>
          </a:xfrm>
          <a:prstGeom prst="straightConnector1">
            <a:avLst/>
          </a:prstGeom>
          <a:noFill/>
          <a:ln w="9525" cap="flat" cmpd="sng">
            <a:solidFill>
              <a:srgbClr val="FD9595"/>
            </a:solidFill>
            <a:prstDash val="solid"/>
            <a:miter lim="800000"/>
            <a:headEnd type="none" w="sm" len="sm"/>
            <a:tailEnd type="triangle" w="med" len="med"/>
          </a:ln>
        </p:spPr>
      </p:cxnSp>
      <p:cxnSp>
        <p:nvCxnSpPr>
          <p:cNvPr id="1779" name="Google Shape;1779;p104"/>
          <p:cNvCxnSpPr/>
          <p:nvPr/>
        </p:nvCxnSpPr>
        <p:spPr>
          <a:xfrm rot="10800000">
            <a:off x="6660008" y="3325019"/>
            <a:ext cx="0" cy="790912"/>
          </a:xfrm>
          <a:prstGeom prst="straightConnector1">
            <a:avLst/>
          </a:prstGeom>
          <a:noFill/>
          <a:ln w="9525" cap="flat" cmpd="sng">
            <a:solidFill>
              <a:srgbClr val="5B9BD5"/>
            </a:solidFill>
            <a:prstDash val="solid"/>
            <a:miter lim="800000"/>
            <a:headEnd type="none" w="sm" len="sm"/>
            <a:tailEnd type="triangle" w="med" len="med"/>
          </a:ln>
        </p:spPr>
      </p:cxnSp>
      <p:cxnSp>
        <p:nvCxnSpPr>
          <p:cNvPr id="1780" name="Google Shape;1780;p104"/>
          <p:cNvCxnSpPr/>
          <p:nvPr/>
        </p:nvCxnSpPr>
        <p:spPr>
          <a:xfrm rot="10800000">
            <a:off x="10135736" y="3315506"/>
            <a:ext cx="0" cy="690298"/>
          </a:xfrm>
          <a:prstGeom prst="straightConnector1">
            <a:avLst/>
          </a:prstGeom>
          <a:noFill/>
          <a:ln w="9525" cap="flat" cmpd="sng">
            <a:solidFill>
              <a:srgbClr val="A9D18E"/>
            </a:solidFill>
            <a:prstDash val="solid"/>
            <a:miter lim="800000"/>
            <a:headEnd type="none" w="sm" len="sm"/>
            <a:tailEnd type="triangle" w="med" len="med"/>
          </a:ln>
        </p:spPr>
      </p:cxnSp>
      <p:pic>
        <p:nvPicPr>
          <p:cNvPr id="1781" name="Google Shape;1781;p104"/>
          <p:cNvPicPr preferRelativeResize="0"/>
          <p:nvPr/>
        </p:nvPicPr>
        <p:blipFill rotWithShape="1">
          <a:blip r:embed="rId4">
            <a:alphaModFix/>
          </a:blip>
          <a:srcRect l="26955" t="-673" r="11040" b="10592"/>
          <a:stretch/>
        </p:blipFill>
        <p:spPr>
          <a:xfrm>
            <a:off x="11756939" y="704486"/>
            <a:ext cx="4127201" cy="4384598"/>
          </a:xfrm>
          <a:prstGeom prst="rect">
            <a:avLst/>
          </a:prstGeom>
          <a:noFill/>
          <a:ln>
            <a:noFill/>
          </a:ln>
        </p:spPr>
      </p:pic>
      <p:pic>
        <p:nvPicPr>
          <p:cNvPr id="1782" name="Google Shape;1782;p104"/>
          <p:cNvPicPr preferRelativeResize="0"/>
          <p:nvPr/>
        </p:nvPicPr>
        <p:blipFill rotWithShape="1">
          <a:blip r:embed="rId5">
            <a:alphaModFix/>
          </a:blip>
          <a:srcRect/>
          <a:stretch/>
        </p:blipFill>
        <p:spPr>
          <a:xfrm>
            <a:off x="6488408" y="506872"/>
            <a:ext cx="3247923" cy="62419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105"/>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Pipelines</a:t>
            </a:r>
            <a:endParaRPr/>
          </a:p>
        </p:txBody>
      </p:sp>
      <p:sp>
        <p:nvSpPr>
          <p:cNvPr id="1789" name="Google Shape;1789;p105"/>
          <p:cNvSpPr txBox="1"/>
          <p:nvPr/>
        </p:nvSpPr>
        <p:spPr>
          <a:xfrm>
            <a:off x="1016252" y="2619835"/>
            <a:ext cx="13616846" cy="8608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Problem Statement: </a:t>
            </a:r>
            <a:r>
              <a:rPr lang="en-US" sz="2200" b="0" i="0" u="none" strike="noStrike" cap="none">
                <a:solidFill>
                  <a:schemeClr val="dk1"/>
                </a:solidFill>
                <a:latin typeface="Open Sans"/>
                <a:ea typeface="Open Sans"/>
                <a:cs typeface="Open Sans"/>
                <a:sym typeface="Open Sans"/>
              </a:rPr>
              <a:t>Demonstrate how to build a pipeline.</a:t>
            </a:r>
            <a:endParaRPr sz="1400" b="0" i="0" u="none" strike="noStrike" cap="none">
              <a:solidFill>
                <a:srgbClr val="000000"/>
              </a:solidFill>
              <a:latin typeface="Arial"/>
              <a:ea typeface="Arial"/>
              <a:cs typeface="Arial"/>
              <a:sym typeface="Arial"/>
            </a:endParaRPr>
          </a:p>
        </p:txBody>
      </p:sp>
      <p:sp>
        <p:nvSpPr>
          <p:cNvPr id="1790" name="Google Shape;1790;p105"/>
          <p:cNvSpPr txBox="1"/>
          <p:nvPr/>
        </p:nvSpPr>
        <p:spPr>
          <a:xfrm>
            <a:off x="1025600" y="3395335"/>
            <a:ext cx="13152600" cy="122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Access: </a:t>
            </a:r>
            <a:r>
              <a:rPr lang="en-US" sz="2200" b="0" i="0" u="none" strike="noStrike" cap="none">
                <a:solidFill>
                  <a:schemeClr val="dk1"/>
                </a:solidFill>
                <a:latin typeface="Open Sans"/>
                <a:ea typeface="Open Sans"/>
                <a:cs typeface="Open Sans"/>
                <a:sym typeface="Open Sans"/>
              </a:rPr>
              <a:t>Click on the </a:t>
            </a:r>
            <a:r>
              <a:rPr lang="en-US" sz="2200" b="1" i="0" u="none" strike="noStrike" cap="none">
                <a:solidFill>
                  <a:schemeClr val="dk1"/>
                </a:solidFill>
                <a:latin typeface="Open Sans"/>
                <a:ea typeface="Open Sans"/>
                <a:cs typeface="Open Sans"/>
                <a:sym typeface="Open Sans"/>
              </a:rPr>
              <a:t>Practice</a:t>
            </a:r>
            <a:r>
              <a:rPr lang="en-US" sz="2200" b="0" i="0" u="none" strike="noStrike" cap="none">
                <a:solidFill>
                  <a:schemeClr val="dk1"/>
                </a:solidFill>
                <a:latin typeface="Open Sans"/>
                <a:ea typeface="Open Sans"/>
                <a:cs typeface="Open Sans"/>
                <a:sym typeface="Open Sans"/>
              </a:rPr>
              <a:t> </a:t>
            </a:r>
            <a:r>
              <a:rPr lang="en-US" sz="2200" b="1" i="0" u="none" strike="noStrike" cap="none">
                <a:solidFill>
                  <a:schemeClr val="dk1"/>
                </a:solidFill>
                <a:latin typeface="Open Sans"/>
                <a:ea typeface="Open Sans"/>
                <a:cs typeface="Open Sans"/>
                <a:sym typeface="Open Sans"/>
              </a:rPr>
              <a:t>Labs</a:t>
            </a:r>
            <a:r>
              <a:rPr lang="en-US" sz="2200" b="0" i="0" u="none" strike="noStrike" cap="none">
                <a:solidFill>
                  <a:schemeClr val="dk1"/>
                </a:solidFill>
                <a:latin typeface="Open Sans"/>
                <a:ea typeface="Open Sans"/>
                <a:cs typeface="Open Sans"/>
                <a:sym typeface="Open Sans"/>
              </a:rPr>
              <a:t> tab on the left side panel of the LMS. Copy or note the username and password that is generated. Click on the </a:t>
            </a:r>
            <a:r>
              <a:rPr lang="en-US" sz="2200" b="1" i="0" u="none" strike="noStrike" cap="none">
                <a:solidFill>
                  <a:schemeClr val="dk1"/>
                </a:solidFill>
                <a:latin typeface="Open Sans"/>
                <a:ea typeface="Open Sans"/>
                <a:cs typeface="Open Sans"/>
                <a:sym typeface="Open Sans"/>
              </a:rPr>
              <a:t>Launch Lab</a:t>
            </a:r>
            <a:r>
              <a:rPr lang="en-US" sz="2200" b="0" i="0" u="none" strike="noStrike" cap="none">
                <a:solidFill>
                  <a:schemeClr val="dk1"/>
                </a:solidFill>
                <a:latin typeface="Open Sans"/>
                <a:ea typeface="Open Sans"/>
                <a:cs typeface="Open Sans"/>
                <a:sym typeface="Open Sans"/>
              </a:rPr>
              <a:t> button. On the page that appears, enter the username and password in the respective fields, and click </a:t>
            </a:r>
            <a:r>
              <a:rPr lang="en-US" sz="2200" b="1" i="0" u="none" strike="noStrike" cap="none">
                <a:solidFill>
                  <a:schemeClr val="dk1"/>
                </a:solidFill>
                <a:latin typeface="Open Sans"/>
                <a:ea typeface="Open Sans"/>
                <a:cs typeface="Open Sans"/>
                <a:sym typeface="Open Sans"/>
              </a:rPr>
              <a:t>Login</a:t>
            </a:r>
            <a:r>
              <a:rPr lang="en-US" sz="2200" b="0" i="0" u="none" strike="noStrike" cap="none">
                <a:solidFill>
                  <a:schemeClr val="dk1"/>
                </a:solidFill>
                <a:latin typeface="Open Sans"/>
                <a:ea typeface="Open Sans"/>
                <a:cs typeface="Open Sans"/>
                <a:sym typeface="Open Sans"/>
              </a:rPr>
              <a:t>.</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p10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Model Persistence</a:t>
            </a:r>
            <a:endParaRPr/>
          </a:p>
        </p:txBody>
      </p:sp>
      <p:sp>
        <p:nvSpPr>
          <p:cNvPr id="1797" name="Google Shape;1797;p106"/>
          <p:cNvSpPr txBox="1">
            <a:spLocks noGrp="1"/>
          </p:cNvSpPr>
          <p:nvPr>
            <p:ph type="body" idx="4294967295"/>
          </p:nvPr>
        </p:nvSpPr>
        <p:spPr>
          <a:xfrm>
            <a:off x="686089" y="1150938"/>
            <a:ext cx="13721774"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You can save your model for future use. This avoids the need to retrain the model.</a:t>
            </a:r>
            <a:endParaRPr sz="2200">
              <a:latin typeface="Open Sans"/>
              <a:ea typeface="Open Sans"/>
              <a:cs typeface="Open Sans"/>
              <a:sym typeface="Open Sans"/>
            </a:endParaRPr>
          </a:p>
          <a:p>
            <a:pPr marL="0" lvl="0" indent="0" algn="ctr" rtl="0">
              <a:lnSpc>
                <a:spcPct val="100000"/>
              </a:lnSpc>
              <a:spcBef>
                <a:spcPts val="1333"/>
              </a:spcBef>
              <a:spcAft>
                <a:spcPts val="0"/>
              </a:spcAft>
              <a:buClr>
                <a:srgbClr val="3F3F3F"/>
              </a:buClr>
              <a:buSzPts val="2400"/>
              <a:buNone/>
            </a:pPr>
            <a:endParaRPr sz="2200">
              <a:solidFill>
                <a:schemeClr val="dk1"/>
              </a:solidFill>
              <a:latin typeface="Open Sans"/>
              <a:ea typeface="Open Sans"/>
              <a:cs typeface="Open Sans"/>
              <a:sym typeface="Open Sans"/>
            </a:endParaRPr>
          </a:p>
          <a:p>
            <a:pPr marL="304792" lvl="0" indent="-304792" algn="l" rtl="0">
              <a:lnSpc>
                <a:spcPct val="100000"/>
              </a:lnSpc>
              <a:spcBef>
                <a:spcPts val="1333"/>
              </a:spcBef>
              <a:spcAft>
                <a:spcPts val="0"/>
              </a:spcAft>
              <a:buClr>
                <a:schemeClr val="dk1"/>
              </a:buClr>
              <a:buSzPts val="2400"/>
              <a:buChar char="•"/>
            </a:pPr>
            <a:r>
              <a:rPr lang="en-US" sz="2200">
                <a:solidFill>
                  <a:schemeClr val="dk1"/>
                </a:solidFill>
                <a:latin typeface="Open Sans"/>
                <a:ea typeface="Open Sans"/>
                <a:cs typeface="Open Sans"/>
                <a:sym typeface="Open Sans"/>
              </a:rPr>
              <a:t>This can be saved using the Pickle method.</a:t>
            </a:r>
            <a:endParaRPr sz="2200">
              <a:latin typeface="Open Sans"/>
              <a:ea typeface="Open Sans"/>
              <a:cs typeface="Open Sans"/>
              <a:sym typeface="Open Sans"/>
            </a:endParaRPr>
          </a:p>
          <a:p>
            <a:pPr marL="304792" lvl="0" indent="-304792" algn="l" rtl="0">
              <a:lnSpc>
                <a:spcPct val="100000"/>
              </a:lnSpc>
              <a:spcBef>
                <a:spcPts val="1333"/>
              </a:spcBef>
              <a:spcAft>
                <a:spcPts val="0"/>
              </a:spcAft>
              <a:buClr>
                <a:schemeClr val="dk1"/>
              </a:buClr>
              <a:buSzPts val="2400"/>
              <a:buChar char="•"/>
            </a:pPr>
            <a:r>
              <a:rPr lang="en-US" sz="2200">
                <a:solidFill>
                  <a:schemeClr val="dk1"/>
                </a:solidFill>
                <a:latin typeface="Open Sans"/>
                <a:ea typeface="Open Sans"/>
                <a:cs typeface="Open Sans"/>
                <a:sym typeface="Open Sans"/>
              </a:rPr>
              <a:t>It can also be replaced with the joblib of Sci-kit team.</a:t>
            </a:r>
            <a:endParaRPr sz="2200">
              <a:latin typeface="Open Sans"/>
              <a:ea typeface="Open Sans"/>
              <a:cs typeface="Open Sans"/>
              <a:sym typeface="Open Sans"/>
            </a:endParaRPr>
          </a:p>
          <a:p>
            <a:pPr marL="304792" lvl="0" indent="-304792" algn="l" rtl="0">
              <a:lnSpc>
                <a:spcPct val="100000"/>
              </a:lnSpc>
              <a:spcBef>
                <a:spcPts val="1333"/>
              </a:spcBef>
              <a:spcAft>
                <a:spcPts val="0"/>
              </a:spcAft>
              <a:buClr>
                <a:schemeClr val="dk1"/>
              </a:buClr>
              <a:buSzPts val="2400"/>
              <a:buChar char="•"/>
            </a:pPr>
            <a:r>
              <a:rPr lang="en-US" sz="2200">
                <a:solidFill>
                  <a:schemeClr val="dk1"/>
                </a:solidFill>
                <a:latin typeface="Open Sans"/>
                <a:ea typeface="Open Sans"/>
                <a:cs typeface="Open Sans"/>
                <a:sym typeface="Open Sans"/>
              </a:rPr>
              <a:t>Both joblib.dump and joblib.load  can be used.</a:t>
            </a:r>
            <a:endParaRPr sz="2200">
              <a:latin typeface="Open Sans"/>
              <a:ea typeface="Open Sans"/>
              <a:cs typeface="Open Sans"/>
              <a:sym typeface="Open Sans"/>
            </a:endParaRPr>
          </a:p>
          <a:p>
            <a:pPr marL="304792" lvl="0" indent="-304792" algn="l" rtl="0">
              <a:lnSpc>
                <a:spcPct val="100000"/>
              </a:lnSpc>
              <a:spcBef>
                <a:spcPts val="1333"/>
              </a:spcBef>
              <a:spcAft>
                <a:spcPts val="0"/>
              </a:spcAft>
              <a:buClr>
                <a:schemeClr val="dk1"/>
              </a:buClr>
              <a:buSzPts val="2400"/>
              <a:buChar char="•"/>
            </a:pPr>
            <a:r>
              <a:rPr lang="en-US" sz="2200">
                <a:solidFill>
                  <a:schemeClr val="dk1"/>
                </a:solidFill>
                <a:latin typeface="Open Sans"/>
                <a:ea typeface="Open Sans"/>
                <a:cs typeface="Open Sans"/>
                <a:sym typeface="Open Sans"/>
              </a:rPr>
              <a:t>These would be efficient for Big Data.</a:t>
            </a:r>
            <a:endParaRPr sz="2200">
              <a:latin typeface="Open Sans"/>
              <a:ea typeface="Open Sans"/>
              <a:cs typeface="Open Sans"/>
              <a:sym typeface="Open Sans"/>
            </a:endParaRPr>
          </a:p>
        </p:txBody>
      </p:sp>
      <p:grpSp>
        <p:nvGrpSpPr>
          <p:cNvPr id="1798" name="Google Shape;1798;p106"/>
          <p:cNvGrpSpPr/>
          <p:nvPr/>
        </p:nvGrpSpPr>
        <p:grpSpPr>
          <a:xfrm>
            <a:off x="12002510" y="2453376"/>
            <a:ext cx="2143125" cy="2227002"/>
            <a:chOff x="2131146" y="3457849"/>
            <a:chExt cx="2143125" cy="2227002"/>
          </a:xfrm>
        </p:grpSpPr>
        <p:pic>
          <p:nvPicPr>
            <p:cNvPr id="1799" name="Google Shape;1799;p106"/>
            <p:cNvPicPr preferRelativeResize="0"/>
            <p:nvPr/>
          </p:nvPicPr>
          <p:blipFill rotWithShape="1">
            <a:blip r:embed="rId3">
              <a:alphaModFix/>
            </a:blip>
            <a:srcRect/>
            <a:stretch/>
          </p:blipFill>
          <p:spPr>
            <a:xfrm>
              <a:off x="2131146" y="3457849"/>
              <a:ext cx="2143125" cy="2143125"/>
            </a:xfrm>
            <a:prstGeom prst="rect">
              <a:avLst/>
            </a:prstGeom>
            <a:noFill/>
            <a:ln>
              <a:noFill/>
            </a:ln>
          </p:spPr>
        </p:pic>
        <p:pic>
          <p:nvPicPr>
            <p:cNvPr id="1800" name="Google Shape;1800;p106"/>
            <p:cNvPicPr preferRelativeResize="0"/>
            <p:nvPr/>
          </p:nvPicPr>
          <p:blipFill rotWithShape="1">
            <a:blip r:embed="rId4">
              <a:alphaModFix/>
            </a:blip>
            <a:srcRect l="13096" r="66053"/>
            <a:stretch/>
          </p:blipFill>
          <p:spPr>
            <a:xfrm>
              <a:off x="3380838" y="4769426"/>
              <a:ext cx="766816" cy="915425"/>
            </a:xfrm>
            <a:prstGeom prst="rect">
              <a:avLst/>
            </a:prstGeom>
            <a:noFill/>
            <a:ln>
              <a:noFill/>
            </a:ln>
          </p:spPr>
        </p:pic>
      </p:grpSp>
      <p:pic>
        <p:nvPicPr>
          <p:cNvPr id="1801" name="Google Shape;1801;p106"/>
          <p:cNvPicPr preferRelativeResize="0"/>
          <p:nvPr/>
        </p:nvPicPr>
        <p:blipFill rotWithShape="1">
          <a:blip r:embed="rId5">
            <a:alphaModFix/>
          </a:blip>
          <a:srcRect/>
          <a:stretch/>
        </p:blipFill>
        <p:spPr>
          <a:xfrm>
            <a:off x="5496962" y="506872"/>
            <a:ext cx="5230814" cy="6241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Purpose of Machine Learning</a:t>
            </a:r>
            <a:endParaRPr/>
          </a:p>
        </p:txBody>
      </p:sp>
      <p:sp>
        <p:nvSpPr>
          <p:cNvPr id="484" name="Google Shape;484;p53"/>
          <p:cNvSpPr txBox="1">
            <a:spLocks noGrp="1"/>
          </p:cNvSpPr>
          <p:nvPr>
            <p:ph type="body" idx="4294967295"/>
          </p:nvPr>
        </p:nvSpPr>
        <p:spPr>
          <a:xfrm>
            <a:off x="889000" y="1112098"/>
            <a:ext cx="14478001"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Machine learning is a great tool to analyze data, find hidden data patterns and relationships, and extract information to enable information-driven decisions and provide insights.</a:t>
            </a:r>
            <a:endParaRPr sz="2200">
              <a:solidFill>
                <a:schemeClr val="dk1"/>
              </a:solidFill>
              <a:latin typeface="Open Sans"/>
              <a:ea typeface="Open Sans"/>
              <a:cs typeface="Open Sans"/>
              <a:sym typeface="Open Sans"/>
            </a:endParaRPr>
          </a:p>
        </p:txBody>
      </p:sp>
      <p:sp>
        <p:nvSpPr>
          <p:cNvPr id="485" name="Google Shape;485;p53"/>
          <p:cNvSpPr/>
          <p:nvPr/>
        </p:nvSpPr>
        <p:spPr>
          <a:xfrm>
            <a:off x="8904094" y="4947015"/>
            <a:ext cx="1059934" cy="648949"/>
          </a:xfrm>
          <a:prstGeom prst="rightArrow">
            <a:avLst>
              <a:gd name="adj1" fmla="val 50000"/>
              <a:gd name="adj2" fmla="val 50000"/>
            </a:avLst>
          </a:prstGeom>
          <a:solidFill>
            <a:srgbClr val="00668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486" name="Google Shape;486;p53"/>
          <p:cNvSpPr txBox="1"/>
          <p:nvPr/>
        </p:nvSpPr>
        <p:spPr>
          <a:xfrm>
            <a:off x="11150533" y="3467521"/>
            <a:ext cx="2725788"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Identify patterns and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relationships</a:t>
            </a:r>
            <a:endParaRPr sz="1400" b="0" i="0" u="none" strike="noStrike" cap="none">
              <a:solidFill>
                <a:srgbClr val="000000"/>
              </a:solidFill>
              <a:latin typeface="Arial"/>
              <a:ea typeface="Arial"/>
              <a:cs typeface="Arial"/>
              <a:sym typeface="Arial"/>
            </a:endParaRPr>
          </a:p>
        </p:txBody>
      </p:sp>
      <p:sp>
        <p:nvSpPr>
          <p:cNvPr id="487" name="Google Shape;487;p53"/>
          <p:cNvSpPr txBox="1"/>
          <p:nvPr/>
        </p:nvSpPr>
        <p:spPr>
          <a:xfrm>
            <a:off x="11289921" y="8386293"/>
            <a:ext cx="2447012" cy="7078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Take information-driven decisions</a:t>
            </a:r>
            <a:endParaRPr sz="1400" b="0" i="0" u="none" strike="noStrike" cap="none">
              <a:solidFill>
                <a:srgbClr val="000000"/>
              </a:solidFill>
              <a:latin typeface="Arial"/>
              <a:ea typeface="Arial"/>
              <a:cs typeface="Arial"/>
              <a:sym typeface="Arial"/>
            </a:endParaRPr>
          </a:p>
        </p:txBody>
      </p:sp>
      <p:sp>
        <p:nvSpPr>
          <p:cNvPr id="488" name="Google Shape;488;p53"/>
          <p:cNvSpPr txBox="1"/>
          <p:nvPr/>
        </p:nvSpPr>
        <p:spPr>
          <a:xfrm>
            <a:off x="11557268" y="5788394"/>
            <a:ext cx="1912319" cy="10156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Gain insights into unknown data</a:t>
            </a:r>
            <a:endParaRPr sz="1400" b="0" i="0" u="none" strike="noStrike" cap="none">
              <a:solidFill>
                <a:srgbClr val="000000"/>
              </a:solidFill>
              <a:latin typeface="Arial"/>
              <a:ea typeface="Arial"/>
              <a:cs typeface="Arial"/>
              <a:sym typeface="Arial"/>
            </a:endParaRPr>
          </a:p>
        </p:txBody>
      </p:sp>
      <p:pic>
        <p:nvPicPr>
          <p:cNvPr id="489" name="Google Shape;489;p53"/>
          <p:cNvPicPr preferRelativeResize="0"/>
          <p:nvPr/>
        </p:nvPicPr>
        <p:blipFill rotWithShape="1">
          <a:blip r:embed="rId3">
            <a:alphaModFix/>
          </a:blip>
          <a:srcRect/>
          <a:stretch/>
        </p:blipFill>
        <p:spPr>
          <a:xfrm>
            <a:off x="11807778" y="6804057"/>
            <a:ext cx="1441843" cy="1435338"/>
          </a:xfrm>
          <a:prstGeom prst="rect">
            <a:avLst/>
          </a:prstGeom>
          <a:noFill/>
          <a:ln>
            <a:noFill/>
          </a:ln>
        </p:spPr>
      </p:pic>
      <p:pic>
        <p:nvPicPr>
          <p:cNvPr id="490" name="Google Shape;490;p53"/>
          <p:cNvPicPr preferRelativeResize="0"/>
          <p:nvPr/>
        </p:nvPicPr>
        <p:blipFill rotWithShape="1">
          <a:blip r:embed="rId4">
            <a:alphaModFix/>
          </a:blip>
          <a:srcRect/>
          <a:stretch/>
        </p:blipFill>
        <p:spPr>
          <a:xfrm>
            <a:off x="11788566" y="2052232"/>
            <a:ext cx="1461055" cy="1481731"/>
          </a:xfrm>
          <a:prstGeom prst="rect">
            <a:avLst/>
          </a:prstGeom>
          <a:noFill/>
          <a:ln>
            <a:noFill/>
          </a:ln>
        </p:spPr>
      </p:pic>
      <p:pic>
        <p:nvPicPr>
          <p:cNvPr id="491" name="Google Shape;491;p53"/>
          <p:cNvPicPr preferRelativeResize="0"/>
          <p:nvPr/>
        </p:nvPicPr>
        <p:blipFill rotWithShape="1">
          <a:blip r:embed="rId5">
            <a:alphaModFix/>
          </a:blip>
          <a:srcRect/>
          <a:stretch/>
        </p:blipFill>
        <p:spPr>
          <a:xfrm>
            <a:off x="11788254" y="4273565"/>
            <a:ext cx="1450346" cy="1452637"/>
          </a:xfrm>
          <a:prstGeom prst="rect">
            <a:avLst/>
          </a:prstGeom>
          <a:noFill/>
          <a:ln>
            <a:noFill/>
          </a:ln>
        </p:spPr>
      </p:pic>
      <p:sp>
        <p:nvSpPr>
          <p:cNvPr id="492" name="Google Shape;492;p53"/>
          <p:cNvSpPr/>
          <p:nvPr/>
        </p:nvSpPr>
        <p:spPr>
          <a:xfrm>
            <a:off x="883271" y="5186792"/>
            <a:ext cx="844138" cy="40011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000" b="0" i="0" u="none" strike="noStrike" cap="none">
                <a:solidFill>
                  <a:srgbClr val="404040"/>
                </a:solidFill>
                <a:latin typeface="Open Sans"/>
                <a:ea typeface="Open Sans"/>
                <a:cs typeface="Open Sans"/>
                <a:sym typeface="Open Sans"/>
              </a:rPr>
              <a:t>Data</a:t>
            </a:r>
            <a:endParaRPr sz="1400" b="0" i="0" u="none" strike="noStrike" cap="none">
              <a:solidFill>
                <a:srgbClr val="000000"/>
              </a:solidFill>
              <a:latin typeface="Arial"/>
              <a:ea typeface="Arial"/>
              <a:cs typeface="Arial"/>
              <a:sym typeface="Arial"/>
            </a:endParaRPr>
          </a:p>
        </p:txBody>
      </p:sp>
      <p:grpSp>
        <p:nvGrpSpPr>
          <p:cNvPr id="493" name="Google Shape;493;p53"/>
          <p:cNvGrpSpPr/>
          <p:nvPr/>
        </p:nvGrpSpPr>
        <p:grpSpPr>
          <a:xfrm>
            <a:off x="1828017" y="2505734"/>
            <a:ext cx="5889573" cy="5467330"/>
            <a:chOff x="1553697" y="2345714"/>
            <a:chExt cx="5889573" cy="5467330"/>
          </a:xfrm>
        </p:grpSpPr>
        <p:pic>
          <p:nvPicPr>
            <p:cNvPr id="494" name="Google Shape;494;p53"/>
            <p:cNvPicPr preferRelativeResize="0"/>
            <p:nvPr/>
          </p:nvPicPr>
          <p:blipFill rotWithShape="1">
            <a:blip r:embed="rId6">
              <a:alphaModFix/>
            </a:blip>
            <a:srcRect l="18629" t="25625" r="56908" b="10938"/>
            <a:stretch/>
          </p:blipFill>
          <p:spPr>
            <a:xfrm>
              <a:off x="1553697" y="2345714"/>
              <a:ext cx="3749824" cy="5467330"/>
            </a:xfrm>
            <a:prstGeom prst="rect">
              <a:avLst/>
            </a:prstGeom>
            <a:noFill/>
            <a:ln>
              <a:noFill/>
            </a:ln>
          </p:spPr>
        </p:pic>
        <p:pic>
          <p:nvPicPr>
            <p:cNvPr id="495" name="Google Shape;495;p53"/>
            <p:cNvPicPr preferRelativeResize="0"/>
            <p:nvPr/>
          </p:nvPicPr>
          <p:blipFill rotWithShape="1">
            <a:blip r:embed="rId7">
              <a:alphaModFix/>
            </a:blip>
            <a:srcRect l="31454" t="33438" r="51503" b="22500"/>
            <a:stretch/>
          </p:blipFill>
          <p:spPr>
            <a:xfrm>
              <a:off x="4593098" y="2793097"/>
              <a:ext cx="2850172" cy="4143034"/>
            </a:xfrm>
            <a:prstGeom prst="rect">
              <a:avLst/>
            </a:prstGeom>
            <a:noFill/>
            <a:ln>
              <a:noFill/>
            </a:ln>
          </p:spPr>
        </p:pic>
      </p:grpSp>
      <p:pic>
        <p:nvPicPr>
          <p:cNvPr id="496" name="Google Shape;496;p53"/>
          <p:cNvPicPr preferRelativeResize="0"/>
          <p:nvPr/>
        </p:nvPicPr>
        <p:blipFill rotWithShape="1">
          <a:blip r:embed="rId8">
            <a:alphaModFix/>
          </a:blip>
          <a:srcRect/>
          <a:stretch/>
        </p:blipFill>
        <p:spPr>
          <a:xfrm>
            <a:off x="3924412" y="506872"/>
            <a:ext cx="8375915" cy="6241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06"/>
        <p:cNvGrpSpPr/>
        <p:nvPr/>
      </p:nvGrpSpPr>
      <p:grpSpPr>
        <a:xfrm>
          <a:off x="0" y="0"/>
          <a:ext cx="0" cy="0"/>
          <a:chOff x="0" y="0"/>
          <a:chExt cx="0" cy="0"/>
        </a:xfrm>
      </p:grpSpPr>
      <p:sp>
        <p:nvSpPr>
          <p:cNvPr id="1807" name="Google Shape;1807;p10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Model Persistence</a:t>
            </a:r>
            <a:endParaRPr/>
          </a:p>
        </p:txBody>
      </p:sp>
      <p:sp>
        <p:nvSpPr>
          <p:cNvPr id="1808" name="Google Shape;1808;p107"/>
          <p:cNvSpPr txBox="1"/>
          <p:nvPr/>
        </p:nvSpPr>
        <p:spPr>
          <a:xfrm>
            <a:off x="1016252" y="2599957"/>
            <a:ext cx="13616846" cy="8608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Problem Statement: </a:t>
            </a:r>
            <a:r>
              <a:rPr lang="en-US" sz="2200" b="0" i="0" u="none" strike="noStrike" cap="none">
                <a:solidFill>
                  <a:schemeClr val="dk1"/>
                </a:solidFill>
                <a:latin typeface="Open Sans"/>
                <a:ea typeface="Open Sans"/>
                <a:cs typeface="Open Sans"/>
                <a:sym typeface="Open Sans"/>
              </a:rPr>
              <a:t>Demonstrate how to persist a model for future use.</a:t>
            </a:r>
            <a:endParaRPr sz="1400" b="0" i="0" u="none" strike="noStrike" cap="none">
              <a:solidFill>
                <a:srgbClr val="000000"/>
              </a:solidFill>
              <a:latin typeface="Arial"/>
              <a:ea typeface="Arial"/>
              <a:cs typeface="Arial"/>
              <a:sym typeface="Arial"/>
            </a:endParaRPr>
          </a:p>
        </p:txBody>
      </p:sp>
      <p:sp>
        <p:nvSpPr>
          <p:cNvPr id="1809" name="Google Shape;1809;p107"/>
          <p:cNvSpPr txBox="1"/>
          <p:nvPr/>
        </p:nvSpPr>
        <p:spPr>
          <a:xfrm>
            <a:off x="1025600" y="3375457"/>
            <a:ext cx="13152600" cy="122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Access: </a:t>
            </a:r>
            <a:r>
              <a:rPr lang="en-US" sz="2200" b="0" i="0" u="none" strike="noStrike" cap="none">
                <a:solidFill>
                  <a:schemeClr val="dk1"/>
                </a:solidFill>
                <a:latin typeface="Open Sans"/>
                <a:ea typeface="Open Sans"/>
                <a:cs typeface="Open Sans"/>
                <a:sym typeface="Open Sans"/>
              </a:rPr>
              <a:t>Click on the </a:t>
            </a:r>
            <a:r>
              <a:rPr lang="en-US" sz="2200" b="1" i="0" u="none" strike="noStrike" cap="none">
                <a:solidFill>
                  <a:schemeClr val="dk1"/>
                </a:solidFill>
                <a:latin typeface="Open Sans"/>
                <a:ea typeface="Open Sans"/>
                <a:cs typeface="Open Sans"/>
                <a:sym typeface="Open Sans"/>
              </a:rPr>
              <a:t>Practice</a:t>
            </a:r>
            <a:r>
              <a:rPr lang="en-US" sz="2200" b="0" i="0" u="none" strike="noStrike" cap="none">
                <a:solidFill>
                  <a:schemeClr val="dk1"/>
                </a:solidFill>
                <a:latin typeface="Open Sans"/>
                <a:ea typeface="Open Sans"/>
                <a:cs typeface="Open Sans"/>
                <a:sym typeface="Open Sans"/>
              </a:rPr>
              <a:t> </a:t>
            </a:r>
            <a:r>
              <a:rPr lang="en-US" sz="2200" b="1" i="0" u="none" strike="noStrike" cap="none">
                <a:solidFill>
                  <a:schemeClr val="dk1"/>
                </a:solidFill>
                <a:latin typeface="Open Sans"/>
                <a:ea typeface="Open Sans"/>
                <a:cs typeface="Open Sans"/>
                <a:sym typeface="Open Sans"/>
              </a:rPr>
              <a:t>Labs</a:t>
            </a:r>
            <a:r>
              <a:rPr lang="en-US" sz="2200" b="0" i="0" u="none" strike="noStrike" cap="none">
                <a:solidFill>
                  <a:schemeClr val="dk1"/>
                </a:solidFill>
                <a:latin typeface="Open Sans"/>
                <a:ea typeface="Open Sans"/>
                <a:cs typeface="Open Sans"/>
                <a:sym typeface="Open Sans"/>
              </a:rPr>
              <a:t> tab on the left side panel of the LMS. Copy or note the username and password that is generated. Click on the </a:t>
            </a:r>
            <a:r>
              <a:rPr lang="en-US" sz="2200" b="1" i="0" u="none" strike="noStrike" cap="none">
                <a:solidFill>
                  <a:schemeClr val="dk1"/>
                </a:solidFill>
                <a:latin typeface="Open Sans"/>
                <a:ea typeface="Open Sans"/>
                <a:cs typeface="Open Sans"/>
                <a:sym typeface="Open Sans"/>
              </a:rPr>
              <a:t>Launch Lab</a:t>
            </a:r>
            <a:r>
              <a:rPr lang="en-US" sz="2200" b="0" i="0" u="none" strike="noStrike" cap="none">
                <a:solidFill>
                  <a:schemeClr val="dk1"/>
                </a:solidFill>
                <a:latin typeface="Open Sans"/>
                <a:ea typeface="Open Sans"/>
                <a:cs typeface="Open Sans"/>
                <a:sym typeface="Open Sans"/>
              </a:rPr>
              <a:t> button. On the page that appears, enter the username and password in the respective fields, and click </a:t>
            </a:r>
            <a:r>
              <a:rPr lang="en-US" sz="2200" b="1" i="0" u="none" strike="noStrike" cap="none">
                <a:solidFill>
                  <a:schemeClr val="dk1"/>
                </a:solidFill>
                <a:latin typeface="Open Sans"/>
                <a:ea typeface="Open Sans"/>
                <a:cs typeface="Open Sans"/>
                <a:sym typeface="Open Sans"/>
              </a:rPr>
              <a:t>Login</a:t>
            </a:r>
            <a:r>
              <a:rPr lang="en-US" sz="2200" b="0" i="0" u="none" strike="noStrike" cap="none">
                <a:solidFill>
                  <a:schemeClr val="dk1"/>
                </a:solidFill>
                <a:latin typeface="Open Sans"/>
                <a:ea typeface="Open Sans"/>
                <a:cs typeface="Open Sans"/>
                <a:sym typeface="Open Sans"/>
              </a:rPr>
              <a:t>.</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10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Model Evaluation: Metric Functions</a:t>
            </a:r>
            <a:endParaRPr/>
          </a:p>
        </p:txBody>
      </p:sp>
      <p:sp>
        <p:nvSpPr>
          <p:cNvPr id="1816" name="Google Shape;1816;p108"/>
          <p:cNvSpPr txBox="1">
            <a:spLocks noGrp="1"/>
          </p:cNvSpPr>
          <p:nvPr>
            <p:ph type="body" idx="4294967295"/>
          </p:nvPr>
        </p:nvSpPr>
        <p:spPr>
          <a:xfrm>
            <a:off x="1123412" y="1151975"/>
            <a:ext cx="13721774" cy="693941"/>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You can use the “Metrics” function to evaluate the accuracy of your model’s predictions.</a:t>
            </a:r>
            <a:endParaRPr sz="2200">
              <a:latin typeface="Open Sans"/>
              <a:ea typeface="Open Sans"/>
              <a:cs typeface="Open Sans"/>
              <a:sym typeface="Open Sans"/>
            </a:endParaRPr>
          </a:p>
        </p:txBody>
      </p:sp>
      <p:sp>
        <p:nvSpPr>
          <p:cNvPr id="1817" name="Google Shape;1817;p108"/>
          <p:cNvSpPr/>
          <p:nvPr/>
        </p:nvSpPr>
        <p:spPr>
          <a:xfrm>
            <a:off x="3259766" y="2530549"/>
            <a:ext cx="2955852" cy="89313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Classification </a:t>
            </a:r>
            <a:endParaRPr sz="1400" b="0" i="0" u="none" strike="noStrike" cap="none">
              <a:solidFill>
                <a:srgbClr val="000000"/>
              </a:solidFill>
              <a:latin typeface="Arial"/>
              <a:ea typeface="Arial"/>
              <a:cs typeface="Arial"/>
              <a:sym typeface="Arial"/>
            </a:endParaRPr>
          </a:p>
        </p:txBody>
      </p:sp>
      <p:sp>
        <p:nvSpPr>
          <p:cNvPr id="1818" name="Google Shape;1818;p108"/>
          <p:cNvSpPr/>
          <p:nvPr/>
        </p:nvSpPr>
        <p:spPr>
          <a:xfrm>
            <a:off x="3284575" y="4447954"/>
            <a:ext cx="2955852" cy="89313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Clustering </a:t>
            </a:r>
            <a:endParaRPr sz="1400" b="0" i="0" u="none" strike="noStrike" cap="none">
              <a:solidFill>
                <a:srgbClr val="000000"/>
              </a:solidFill>
              <a:latin typeface="Arial"/>
              <a:ea typeface="Arial"/>
              <a:cs typeface="Arial"/>
              <a:sym typeface="Arial"/>
            </a:endParaRPr>
          </a:p>
        </p:txBody>
      </p:sp>
      <p:sp>
        <p:nvSpPr>
          <p:cNvPr id="1819" name="Google Shape;1819;p108"/>
          <p:cNvSpPr/>
          <p:nvPr/>
        </p:nvSpPr>
        <p:spPr>
          <a:xfrm>
            <a:off x="3284576" y="6425609"/>
            <a:ext cx="2955852" cy="89313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Regression </a:t>
            </a:r>
            <a:endParaRPr sz="1400" b="0" i="0" u="none" strike="noStrike" cap="none">
              <a:solidFill>
                <a:srgbClr val="000000"/>
              </a:solidFill>
              <a:latin typeface="Arial"/>
              <a:ea typeface="Arial"/>
              <a:cs typeface="Arial"/>
              <a:sym typeface="Arial"/>
            </a:endParaRPr>
          </a:p>
        </p:txBody>
      </p:sp>
      <p:sp>
        <p:nvSpPr>
          <p:cNvPr id="1820" name="Google Shape;1820;p108"/>
          <p:cNvSpPr txBox="1"/>
          <p:nvPr/>
        </p:nvSpPr>
        <p:spPr>
          <a:xfrm>
            <a:off x="7640380" y="2509284"/>
            <a:ext cx="5370770" cy="77822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metrics</a:t>
            </a:r>
            <a:r>
              <a:rPr lang="en-US" sz="2457" b="0" i="0" u="none" strike="noStrike" cap="none">
                <a:solidFill>
                  <a:schemeClr val="dk1"/>
                </a:solidFill>
                <a:latin typeface="Open Sans"/>
                <a:ea typeface="Open Sans"/>
                <a:cs typeface="Open Sans"/>
                <a:sym typeface="Open Sans"/>
              </a:rPr>
              <a:t>. </a:t>
            </a:r>
            <a:r>
              <a:rPr lang="en-US" sz="2000" b="1" i="0" u="none" strike="noStrike" cap="none">
                <a:solidFill>
                  <a:schemeClr val="dk1"/>
                </a:solidFill>
                <a:latin typeface="Arial"/>
                <a:ea typeface="Arial"/>
                <a:cs typeface="Arial"/>
                <a:sym typeface="Arial"/>
              </a:rPr>
              <a:t>accuracy_score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metrics.</a:t>
            </a:r>
            <a:r>
              <a:rPr lang="en-US" sz="2000" b="1" i="0" u="none" strike="noStrike" cap="none">
                <a:solidFill>
                  <a:schemeClr val="dk1"/>
                </a:solidFill>
                <a:latin typeface="Arial"/>
                <a:ea typeface="Arial"/>
                <a:cs typeface="Arial"/>
                <a:sym typeface="Arial"/>
              </a:rPr>
              <a:t>average_precision_score</a:t>
            </a:r>
            <a:endParaRPr sz="1400" b="0" i="0" u="none" strike="noStrike" cap="none">
              <a:solidFill>
                <a:srgbClr val="000000"/>
              </a:solidFill>
              <a:latin typeface="Arial"/>
              <a:ea typeface="Arial"/>
              <a:cs typeface="Arial"/>
              <a:sym typeface="Arial"/>
            </a:endParaRPr>
          </a:p>
        </p:txBody>
      </p:sp>
      <p:sp>
        <p:nvSpPr>
          <p:cNvPr id="1821" name="Google Shape;1821;p108"/>
          <p:cNvSpPr txBox="1"/>
          <p:nvPr/>
        </p:nvSpPr>
        <p:spPr>
          <a:xfrm>
            <a:off x="7661644" y="4678326"/>
            <a:ext cx="7480843" cy="47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metrics</a:t>
            </a:r>
            <a:r>
              <a:rPr lang="en-US" sz="2457" b="0" i="0" u="none" strike="noStrike" cap="none">
                <a:solidFill>
                  <a:schemeClr val="dk1"/>
                </a:solidFill>
                <a:latin typeface="Open Sans"/>
                <a:ea typeface="Open Sans"/>
                <a:cs typeface="Open Sans"/>
                <a:sym typeface="Open Sans"/>
              </a:rPr>
              <a:t>.</a:t>
            </a:r>
            <a:r>
              <a:rPr lang="en-US" sz="2000" b="1" i="0" u="none" strike="noStrike" cap="none">
                <a:solidFill>
                  <a:schemeClr val="dk1"/>
                </a:solidFill>
                <a:latin typeface="Arial"/>
                <a:ea typeface="Arial"/>
                <a:cs typeface="Arial"/>
                <a:sym typeface="Arial"/>
              </a:rPr>
              <a:t>adjusted_rand_score</a:t>
            </a:r>
            <a:endParaRPr sz="1400" b="0" i="0" u="none" strike="noStrike" cap="none">
              <a:solidFill>
                <a:srgbClr val="000000"/>
              </a:solidFill>
              <a:latin typeface="Arial"/>
              <a:ea typeface="Arial"/>
              <a:cs typeface="Arial"/>
              <a:sym typeface="Arial"/>
            </a:endParaRPr>
          </a:p>
        </p:txBody>
      </p:sp>
      <p:sp>
        <p:nvSpPr>
          <p:cNvPr id="1822" name="Google Shape;1822;p108"/>
          <p:cNvSpPr txBox="1"/>
          <p:nvPr/>
        </p:nvSpPr>
        <p:spPr>
          <a:xfrm>
            <a:off x="7661645" y="6273210"/>
            <a:ext cx="7584743" cy="122668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metrics</a:t>
            </a:r>
            <a:r>
              <a:rPr lang="en-US" sz="2457" b="0" i="0" u="none" strike="noStrike" cap="none">
                <a:solidFill>
                  <a:schemeClr val="dk1"/>
                </a:solidFill>
                <a:latin typeface="Open Sans"/>
                <a:ea typeface="Open Sans"/>
                <a:cs typeface="Open Sans"/>
                <a:sym typeface="Open Sans"/>
              </a:rPr>
              <a:t>.</a:t>
            </a:r>
            <a:r>
              <a:rPr lang="en-US" sz="2000" b="1" i="0" u="none" strike="noStrike" cap="none">
                <a:solidFill>
                  <a:schemeClr val="dk1"/>
                </a:solidFill>
                <a:latin typeface="Arial"/>
                <a:ea typeface="Arial"/>
                <a:cs typeface="Arial"/>
                <a:sym typeface="Arial"/>
              </a:rPr>
              <a:t>mean_absolute_error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metrics</a:t>
            </a:r>
            <a:r>
              <a:rPr lang="en-US" sz="2457" b="0" i="0" u="none" strike="noStrike" cap="none">
                <a:solidFill>
                  <a:schemeClr val="dk1"/>
                </a:solidFill>
                <a:latin typeface="Open Sans"/>
                <a:ea typeface="Open Sans"/>
                <a:cs typeface="Open Sans"/>
                <a:sym typeface="Open Sans"/>
              </a:rPr>
              <a:t>.</a:t>
            </a:r>
            <a:r>
              <a:rPr lang="en-US" sz="2000" b="1" i="0" u="none" strike="noStrike" cap="none">
                <a:solidFill>
                  <a:schemeClr val="dk1"/>
                </a:solidFill>
                <a:latin typeface="Arial"/>
                <a:ea typeface="Arial"/>
                <a:cs typeface="Arial"/>
                <a:sym typeface="Arial"/>
              </a:rPr>
              <a:t>mean_squared_error	</a:t>
            </a:r>
            <a:r>
              <a:rPr lang="en-US" sz="2457" b="0" i="0" u="none" strike="noStrike" cap="none">
                <a:solidFill>
                  <a:schemeClr val="dk1"/>
                </a:solidFill>
                <a:latin typeface="Open Sans"/>
                <a:ea typeface="Open Sans"/>
                <a:cs typeface="Open Sans"/>
                <a:sym typeface="Open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ourier New"/>
                <a:ea typeface="Courier New"/>
                <a:cs typeface="Courier New"/>
                <a:sym typeface="Courier New"/>
              </a:rPr>
              <a:t>metrics</a:t>
            </a:r>
            <a:r>
              <a:rPr lang="en-US" sz="2457" b="0" i="0" u="none" strike="noStrike" cap="none">
                <a:solidFill>
                  <a:schemeClr val="dk1"/>
                </a:solidFill>
                <a:latin typeface="Open Sans"/>
                <a:ea typeface="Open Sans"/>
                <a:cs typeface="Open Sans"/>
                <a:sym typeface="Open Sans"/>
              </a:rPr>
              <a:t>.</a:t>
            </a:r>
            <a:r>
              <a:rPr lang="en-US" sz="2000" b="1" i="0" u="none" strike="noStrike" cap="none">
                <a:solidFill>
                  <a:schemeClr val="dk1"/>
                </a:solidFill>
                <a:latin typeface="Arial"/>
                <a:ea typeface="Arial"/>
                <a:cs typeface="Arial"/>
                <a:sym typeface="Arial"/>
              </a:rPr>
              <a:t>median_absolute_error</a:t>
            </a:r>
            <a:endParaRPr sz="1400" b="0" i="0" u="none" strike="noStrike" cap="none">
              <a:solidFill>
                <a:srgbClr val="000000"/>
              </a:solidFill>
              <a:latin typeface="Arial"/>
              <a:ea typeface="Arial"/>
              <a:cs typeface="Arial"/>
              <a:sym typeface="Arial"/>
            </a:endParaRPr>
          </a:p>
        </p:txBody>
      </p:sp>
      <p:sp>
        <p:nvSpPr>
          <p:cNvPr id="1823" name="Google Shape;1823;p108"/>
          <p:cNvSpPr/>
          <p:nvPr/>
        </p:nvSpPr>
        <p:spPr>
          <a:xfrm>
            <a:off x="6853571" y="6698512"/>
            <a:ext cx="552893" cy="595424"/>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824" name="Google Shape;1824;p108"/>
          <p:cNvSpPr/>
          <p:nvPr/>
        </p:nvSpPr>
        <p:spPr>
          <a:xfrm>
            <a:off x="6814585" y="4618075"/>
            <a:ext cx="552893" cy="595424"/>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sp>
        <p:nvSpPr>
          <p:cNvPr id="1825" name="Google Shape;1825;p108"/>
          <p:cNvSpPr/>
          <p:nvPr/>
        </p:nvSpPr>
        <p:spPr>
          <a:xfrm>
            <a:off x="6793320" y="2682949"/>
            <a:ext cx="552893" cy="595424"/>
          </a:xfrm>
          <a:prstGeom prst="rightArrow">
            <a:avLst>
              <a:gd name="adj1" fmla="val 50000"/>
              <a:gd name="adj2"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57"/>
              <a:buFont typeface="Arial"/>
              <a:buNone/>
            </a:pPr>
            <a:endParaRPr sz="2457" b="0" i="0" u="none" strike="noStrike" cap="none">
              <a:solidFill>
                <a:schemeClr val="lt1"/>
              </a:solidFill>
              <a:latin typeface="Open Sans"/>
              <a:ea typeface="Open Sans"/>
              <a:cs typeface="Open Sans"/>
              <a:sym typeface="Open Sans"/>
            </a:endParaRPr>
          </a:p>
        </p:txBody>
      </p:sp>
      <p:pic>
        <p:nvPicPr>
          <p:cNvPr id="1826" name="Google Shape;1826;p108"/>
          <p:cNvPicPr preferRelativeResize="0"/>
          <p:nvPr/>
        </p:nvPicPr>
        <p:blipFill rotWithShape="1">
          <a:blip r:embed="rId3">
            <a:alphaModFix/>
          </a:blip>
          <a:srcRect/>
          <a:stretch/>
        </p:blipFill>
        <p:spPr>
          <a:xfrm>
            <a:off x="3015680" y="506872"/>
            <a:ext cx="10193378" cy="62419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10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400"/>
              <a:buNone/>
            </a:pPr>
            <a:r>
              <a:rPr lang="en-US">
                <a:solidFill>
                  <a:schemeClr val="lt1"/>
                </a:solidFill>
              </a:rPr>
              <a:t>Evaluation of Dataset</a:t>
            </a:r>
            <a:endParaRPr/>
          </a:p>
        </p:txBody>
      </p:sp>
      <p:sp>
        <p:nvSpPr>
          <p:cNvPr id="1832" name="Google Shape;1832;p109"/>
          <p:cNvSpPr txBox="1"/>
          <p:nvPr/>
        </p:nvSpPr>
        <p:spPr>
          <a:xfrm>
            <a:off x="1483360" y="2011535"/>
            <a:ext cx="11927840" cy="38164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Problem Statement: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given dataset contains ad budgets for different media channels and the corresponding ad sales of XYZ firm. Evaluate the dataset to:</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Find the features or media channels used by the firm</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Find the sales figures for each channel</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Create a model  to predict the sales outcome</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Split as training and testing datasets for the model</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Calculate the Mean Square Error (MSE)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110"/>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400"/>
              <a:buNone/>
            </a:pPr>
            <a:r>
              <a:rPr lang="en-US">
                <a:solidFill>
                  <a:schemeClr val="lt1"/>
                </a:solidFill>
              </a:rPr>
              <a:t>Evaluation of Dataset</a:t>
            </a:r>
            <a:endParaRPr/>
          </a:p>
        </p:txBody>
      </p:sp>
      <p:sp>
        <p:nvSpPr>
          <p:cNvPr id="1838" name="Google Shape;1838;p110"/>
          <p:cNvSpPr txBox="1"/>
          <p:nvPr/>
        </p:nvSpPr>
        <p:spPr>
          <a:xfrm>
            <a:off x="1483360" y="2011535"/>
            <a:ext cx="11927840" cy="38164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Instructions to perform the assignment:</a:t>
            </a:r>
            <a:endParaRPr sz="22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Download the FAA dataset from the “Resource” tab. Upload the dataset to your Jupyter notebook to view and evaluate it.</a:t>
            </a:r>
            <a:endParaRPr sz="2200" b="0" i="0" u="none" strike="noStrike" cap="none">
              <a:solidFill>
                <a:srgbClr val="000000"/>
              </a:solidFill>
              <a:latin typeface="Open Sans"/>
              <a:ea typeface="Open Sans"/>
              <a:cs typeface="Open Sans"/>
              <a:sym typeface="Open Sans"/>
            </a:endParaRPr>
          </a:p>
          <a:p>
            <a:pPr marL="0" marR="0" lvl="0" indent="152400" algn="l" rtl="0">
              <a:lnSpc>
                <a:spcPct val="100000"/>
              </a:lnSpc>
              <a:spcBef>
                <a:spcPts val="0"/>
              </a:spcBef>
              <a:spcAft>
                <a:spcPts val="0"/>
              </a:spcAft>
              <a:buClr>
                <a:srgbClr val="000000"/>
              </a:buClr>
              <a:buSzPts val="2200"/>
              <a:buFont typeface="Arial"/>
              <a:buNone/>
            </a:pPr>
            <a:endParaRPr sz="22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Common instructions:</a:t>
            </a:r>
            <a:endParaRPr sz="22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If you are new to Python, download the “Anaconda Installation Instructions” document from the “Resources” tab to view the steps for installing Anaconda and the Jupyter notebook.</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Download the “Assignment 01” notebook and upload it on the Jupyter notebook to access it.</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Follow the cues provided to complete the assignment.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p111"/>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400"/>
              <a:buNone/>
            </a:pPr>
            <a:r>
              <a:rPr lang="en-US">
                <a:solidFill>
                  <a:schemeClr val="lt1"/>
                </a:solidFill>
              </a:rPr>
              <a:t>Listing the Glucose Level Readings</a:t>
            </a:r>
            <a:endParaRPr/>
          </a:p>
        </p:txBody>
      </p:sp>
      <p:sp>
        <p:nvSpPr>
          <p:cNvPr id="1844" name="Google Shape;1844;p111"/>
          <p:cNvSpPr txBox="1"/>
          <p:nvPr/>
        </p:nvSpPr>
        <p:spPr>
          <a:xfrm>
            <a:off x="1483360" y="2011535"/>
            <a:ext cx="11927840" cy="34778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Problem Statement: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The given dataset lists the glucose level readings of several pregnant women taken either during a survey examination or routine medical care. It specifies if the two hours post-load plasma glucose was at least 200 mg/dl. Analyze the dataset to:</a:t>
            </a: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400"/>
              <a:buFont typeface="Calibri"/>
              <a:buAutoNum type="arabicPeriod"/>
            </a:pPr>
            <a:r>
              <a:rPr lang="en-US" sz="2200" b="0" i="0" u="none" strike="noStrike" cap="none">
                <a:solidFill>
                  <a:srgbClr val="000000"/>
                </a:solidFill>
                <a:latin typeface="Open Sans"/>
                <a:ea typeface="Open Sans"/>
                <a:cs typeface="Open Sans"/>
                <a:sym typeface="Open Sans"/>
              </a:rPr>
              <a:t>Find the features of the dataset</a:t>
            </a: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400"/>
              <a:buFont typeface="Calibri"/>
              <a:buAutoNum type="arabicPeriod"/>
            </a:pPr>
            <a:r>
              <a:rPr lang="en-US" sz="2200" b="0" i="0" u="none" strike="noStrike" cap="none">
                <a:solidFill>
                  <a:srgbClr val="000000"/>
                </a:solidFill>
                <a:latin typeface="Open Sans"/>
                <a:ea typeface="Open Sans"/>
                <a:cs typeface="Open Sans"/>
                <a:sym typeface="Open Sans"/>
              </a:rPr>
              <a:t>Find the response label of the dataset</a:t>
            </a: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400"/>
              <a:buFont typeface="Calibri"/>
              <a:buAutoNum type="arabicPeriod"/>
            </a:pPr>
            <a:r>
              <a:rPr lang="en-US" sz="2200" b="0" i="0" u="none" strike="noStrike" cap="none">
                <a:solidFill>
                  <a:srgbClr val="000000"/>
                </a:solidFill>
                <a:latin typeface="Open Sans"/>
                <a:ea typeface="Open Sans"/>
                <a:cs typeface="Open Sans"/>
                <a:sym typeface="Open Sans"/>
              </a:rPr>
              <a:t>Create a model  to predict the diabetes outcome</a:t>
            </a: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400"/>
              <a:buFont typeface="Calibri"/>
              <a:buAutoNum type="arabicPeriod"/>
            </a:pPr>
            <a:r>
              <a:rPr lang="en-US" sz="2200" b="0" i="0" u="none" strike="noStrike" cap="none">
                <a:solidFill>
                  <a:srgbClr val="000000"/>
                </a:solidFill>
                <a:latin typeface="Open Sans"/>
                <a:ea typeface="Open Sans"/>
                <a:cs typeface="Open Sans"/>
                <a:sym typeface="Open Sans"/>
              </a:rPr>
              <a:t>Use training and testing datasets to train the model</a:t>
            </a: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rgbClr val="000000"/>
              </a:buClr>
              <a:buSzPts val="2400"/>
              <a:buFont typeface="Calibri"/>
              <a:buAutoNum type="arabicPeriod"/>
            </a:pPr>
            <a:r>
              <a:rPr lang="en-US" sz="2200" b="0" i="0" u="none" strike="noStrike" cap="none">
                <a:solidFill>
                  <a:srgbClr val="000000"/>
                </a:solidFill>
                <a:latin typeface="Open Sans"/>
                <a:ea typeface="Open Sans"/>
                <a:cs typeface="Open Sans"/>
                <a:sym typeface="Open Sans"/>
              </a:rPr>
              <a:t>Check the accuracy of the model</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11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4400"/>
              <a:buNone/>
            </a:pPr>
            <a:r>
              <a:rPr lang="en-US">
                <a:solidFill>
                  <a:schemeClr val="lt1"/>
                </a:solidFill>
              </a:rPr>
              <a:t>Listing the Glucose Level Readings</a:t>
            </a:r>
            <a:endParaRPr/>
          </a:p>
        </p:txBody>
      </p:sp>
      <p:sp>
        <p:nvSpPr>
          <p:cNvPr id="1850" name="Google Shape;1850;p112"/>
          <p:cNvSpPr txBox="1"/>
          <p:nvPr/>
        </p:nvSpPr>
        <p:spPr>
          <a:xfrm>
            <a:off x="1483360" y="2011535"/>
            <a:ext cx="11927840" cy="44935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Instructions on performing the assignment:</a:t>
            </a:r>
            <a:endParaRPr sz="22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Download the “pima-Indians-diabetes.DATA” and “pima-Indians-diabetes.NAMES” files from the “Resources” tab. Load the .DATA file to the Jupyter notebook to work on it.</a:t>
            </a: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Open the .NAMES file with a notepad application to view its text. Use this file to view the features of the dataset and add them manually in your 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Common instructions:</a:t>
            </a:r>
            <a:endParaRPr sz="2200" b="1"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If you are new to Python, download the “Anaconda Installation Instructions” document from the “Resources” tab to view the steps for installing Anaconda and the Jupyter notebook.</a:t>
            </a: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Download the “Assignment 02” notebook and upload it on the Jupyter notebook to access it.</a:t>
            </a:r>
            <a:endParaRPr sz="2200" b="0" i="0" u="none" strike="noStrike" cap="none">
              <a:solidFill>
                <a:schemeClr val="dk1"/>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2400"/>
              <a:buFont typeface="Arial"/>
              <a:buChar char="•"/>
            </a:pPr>
            <a:r>
              <a:rPr lang="en-US" sz="2200" b="0" i="0" u="none" strike="noStrike" cap="none">
                <a:solidFill>
                  <a:schemeClr val="dk1"/>
                </a:solidFill>
                <a:latin typeface="Open Sans"/>
                <a:ea typeface="Open Sans"/>
                <a:cs typeface="Open Sans"/>
                <a:sym typeface="Open Sans"/>
              </a:rPr>
              <a:t>Follow the provided cues to complete the assignment.</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113"/>
          <p:cNvSpPr txBox="1">
            <a:spLocks noGrp="1"/>
          </p:cNvSpPr>
          <p:nvPr>
            <p:ph type="body" idx="5"/>
          </p:nvPr>
        </p:nvSpPr>
        <p:spPr>
          <a:xfrm>
            <a:off x="1107654" y="486609"/>
            <a:ext cx="8099408" cy="586248"/>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80000"/>
              </a:lnSpc>
              <a:spcBef>
                <a:spcPts val="1000"/>
              </a:spcBef>
              <a:spcAft>
                <a:spcPts val="0"/>
              </a:spcAft>
              <a:buClr>
                <a:srgbClr val="3F3F3F"/>
              </a:buClr>
              <a:buSzPts val="2200"/>
              <a:buFont typeface="Arial"/>
              <a:buNone/>
            </a:pPr>
            <a:r>
              <a:rPr lang="en-US" sz="2960">
                <a:latin typeface="Open Sans ExtraBold"/>
                <a:ea typeface="Open Sans ExtraBold"/>
                <a:cs typeface="Open Sans ExtraBold"/>
                <a:sym typeface="Open Sans ExtraBold"/>
              </a:rPr>
              <a:t>Key Takeaways</a:t>
            </a:r>
            <a:endParaRPr/>
          </a:p>
        </p:txBody>
      </p:sp>
      <p:sp>
        <p:nvSpPr>
          <p:cNvPr id="1856" name="Google Shape;1856;p113"/>
          <p:cNvSpPr txBox="1"/>
          <p:nvPr/>
        </p:nvSpPr>
        <p:spPr>
          <a:xfrm>
            <a:off x="1107652" y="1713168"/>
            <a:ext cx="8946989" cy="5862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You are now able to:</a:t>
            </a:r>
            <a:endParaRPr sz="1400" b="0" i="0" u="none" strike="noStrike" cap="none">
              <a:solidFill>
                <a:schemeClr val="dk1"/>
              </a:solidFill>
              <a:latin typeface="Arial"/>
              <a:ea typeface="Arial"/>
              <a:cs typeface="Arial"/>
              <a:sym typeface="Arial"/>
            </a:endParaRPr>
          </a:p>
        </p:txBody>
      </p:sp>
      <p:pic>
        <p:nvPicPr>
          <p:cNvPr id="1857" name="Google Shape;1857;p113"/>
          <p:cNvPicPr preferRelativeResize="0"/>
          <p:nvPr/>
        </p:nvPicPr>
        <p:blipFill rotWithShape="1">
          <a:blip r:embed="rId3">
            <a:alphaModFix/>
          </a:blip>
          <a:srcRect/>
          <a:stretch/>
        </p:blipFill>
        <p:spPr>
          <a:xfrm>
            <a:off x="2892829" y="833001"/>
            <a:ext cx="4821382" cy="567453"/>
          </a:xfrm>
          <a:prstGeom prst="rect">
            <a:avLst/>
          </a:prstGeom>
          <a:noFill/>
          <a:ln>
            <a:noFill/>
          </a:ln>
        </p:spPr>
      </p:pic>
      <p:sp>
        <p:nvSpPr>
          <p:cNvPr id="1858" name="Google Shape;1858;p113"/>
          <p:cNvSpPr txBox="1">
            <a:spLocks noGrp="1"/>
          </p:cNvSpPr>
          <p:nvPr>
            <p:ph type="body" idx="1"/>
          </p:nvPr>
        </p:nvSpPr>
        <p:spPr>
          <a:xfrm>
            <a:off x="1155780" y="2571568"/>
            <a:ext cx="8099408" cy="5862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a:solidFill>
                  <a:schemeClr val="dk1"/>
                </a:solidFill>
                <a:latin typeface="Open Sans"/>
                <a:ea typeface="Open Sans"/>
                <a:cs typeface="Open Sans"/>
                <a:sym typeface="Open Sans"/>
              </a:rPr>
              <a:t>Define machine learning</a:t>
            </a:r>
            <a:endParaRPr/>
          </a:p>
        </p:txBody>
      </p:sp>
      <p:sp>
        <p:nvSpPr>
          <p:cNvPr id="1859" name="Google Shape;1859;p113"/>
          <p:cNvSpPr txBox="1">
            <a:spLocks noGrp="1"/>
          </p:cNvSpPr>
          <p:nvPr>
            <p:ph type="body" idx="2"/>
          </p:nvPr>
        </p:nvSpPr>
        <p:spPr>
          <a:xfrm>
            <a:off x="1155780" y="3764265"/>
            <a:ext cx="8099408" cy="5862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a:solidFill>
                  <a:schemeClr val="dk1"/>
                </a:solidFill>
                <a:latin typeface="Open Sans"/>
                <a:ea typeface="Open Sans"/>
                <a:cs typeface="Open Sans"/>
                <a:sym typeface="Open Sans"/>
              </a:rPr>
              <a:t>Explain the machine learning approach</a:t>
            </a:r>
            <a:endParaRPr/>
          </a:p>
        </p:txBody>
      </p:sp>
      <p:sp>
        <p:nvSpPr>
          <p:cNvPr id="1860" name="Google Shape;1860;p113"/>
          <p:cNvSpPr txBox="1">
            <a:spLocks noGrp="1"/>
          </p:cNvSpPr>
          <p:nvPr>
            <p:ph type="body" idx="3"/>
          </p:nvPr>
        </p:nvSpPr>
        <p:spPr>
          <a:xfrm>
            <a:off x="1179843" y="4981025"/>
            <a:ext cx="8099408" cy="58624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200"/>
              <a:buNone/>
            </a:pPr>
            <a:r>
              <a:rPr lang="en-US">
                <a:solidFill>
                  <a:schemeClr val="dk1"/>
                </a:solidFill>
                <a:latin typeface="Open Sans"/>
                <a:ea typeface="Open Sans"/>
                <a:cs typeface="Open Sans"/>
                <a:sym typeface="Open Sans"/>
              </a:rPr>
              <a:t>List relevant terminologies that help you understand a dataset</a:t>
            </a:r>
            <a:endParaRPr/>
          </a:p>
        </p:txBody>
      </p:sp>
      <p:sp>
        <p:nvSpPr>
          <p:cNvPr id="1861" name="Google Shape;1861;p113"/>
          <p:cNvSpPr txBox="1"/>
          <p:nvPr/>
        </p:nvSpPr>
        <p:spPr>
          <a:xfrm>
            <a:off x="1179843" y="6229160"/>
            <a:ext cx="8099408" cy="5862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chemeClr val="dk1"/>
                </a:solidFill>
                <a:latin typeface="Open Sans"/>
                <a:ea typeface="Open Sans"/>
                <a:cs typeface="Open Sans"/>
                <a:sym typeface="Open Sans"/>
              </a:rPr>
              <a:t>Discuss features of supervised and unsupervised learning models</a:t>
            </a:r>
            <a:endParaRPr sz="2200" b="0" i="0" u="none" strike="noStrike" cap="none">
              <a:solidFill>
                <a:srgbClr val="3F3F3F"/>
              </a:solidFill>
              <a:latin typeface="Open Sans"/>
              <a:ea typeface="Open Sans"/>
              <a:cs typeface="Open Sans"/>
              <a:sym typeface="Open Sans"/>
            </a:endParaRPr>
          </a:p>
        </p:txBody>
      </p:sp>
      <p:pic>
        <p:nvPicPr>
          <p:cNvPr id="1862" name="Google Shape;1862;p113"/>
          <p:cNvPicPr preferRelativeResize="0"/>
          <p:nvPr/>
        </p:nvPicPr>
        <p:blipFill rotWithShape="1">
          <a:blip r:embed="rId4">
            <a:alphaModFix/>
          </a:blip>
          <a:srcRect/>
          <a:stretch/>
        </p:blipFill>
        <p:spPr>
          <a:xfrm>
            <a:off x="624946" y="2578880"/>
            <a:ext cx="489335" cy="489335"/>
          </a:xfrm>
          <a:prstGeom prst="rect">
            <a:avLst/>
          </a:prstGeom>
          <a:noFill/>
          <a:ln>
            <a:noFill/>
          </a:ln>
        </p:spPr>
      </p:pic>
      <p:pic>
        <p:nvPicPr>
          <p:cNvPr id="1863" name="Google Shape;1863;p113"/>
          <p:cNvPicPr preferRelativeResize="0"/>
          <p:nvPr/>
        </p:nvPicPr>
        <p:blipFill rotWithShape="1">
          <a:blip r:embed="rId4">
            <a:alphaModFix/>
          </a:blip>
          <a:srcRect/>
          <a:stretch/>
        </p:blipFill>
        <p:spPr>
          <a:xfrm>
            <a:off x="624946" y="3764265"/>
            <a:ext cx="489335" cy="489335"/>
          </a:xfrm>
          <a:prstGeom prst="rect">
            <a:avLst/>
          </a:prstGeom>
          <a:noFill/>
          <a:ln>
            <a:noFill/>
          </a:ln>
        </p:spPr>
      </p:pic>
      <p:pic>
        <p:nvPicPr>
          <p:cNvPr id="1864" name="Google Shape;1864;p113"/>
          <p:cNvPicPr preferRelativeResize="0"/>
          <p:nvPr/>
        </p:nvPicPr>
        <p:blipFill rotWithShape="1">
          <a:blip r:embed="rId4">
            <a:alphaModFix/>
          </a:blip>
          <a:srcRect/>
          <a:stretch/>
        </p:blipFill>
        <p:spPr>
          <a:xfrm>
            <a:off x="618317" y="4981025"/>
            <a:ext cx="489335" cy="489335"/>
          </a:xfrm>
          <a:prstGeom prst="rect">
            <a:avLst/>
          </a:prstGeom>
          <a:noFill/>
          <a:ln>
            <a:noFill/>
          </a:ln>
        </p:spPr>
      </p:pic>
      <p:pic>
        <p:nvPicPr>
          <p:cNvPr id="1865" name="Google Shape;1865;p113"/>
          <p:cNvPicPr preferRelativeResize="0"/>
          <p:nvPr/>
        </p:nvPicPr>
        <p:blipFill rotWithShape="1">
          <a:blip r:embed="rId4">
            <a:alphaModFix/>
          </a:blip>
          <a:srcRect/>
          <a:stretch/>
        </p:blipFill>
        <p:spPr>
          <a:xfrm>
            <a:off x="618317" y="6230822"/>
            <a:ext cx="489335" cy="489335"/>
          </a:xfrm>
          <a:prstGeom prst="rect">
            <a:avLst/>
          </a:prstGeom>
          <a:noFill/>
          <a:ln>
            <a:noFill/>
          </a:ln>
        </p:spPr>
      </p:pic>
      <p:sp>
        <p:nvSpPr>
          <p:cNvPr id="1866" name="Google Shape;1866;p113"/>
          <p:cNvSpPr txBox="1"/>
          <p:nvPr/>
        </p:nvSpPr>
        <p:spPr>
          <a:xfrm>
            <a:off x="1155780" y="7383170"/>
            <a:ext cx="7650290" cy="5862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chemeClr val="dk1"/>
                </a:solidFill>
                <a:latin typeface="Open Sans"/>
                <a:ea typeface="Open Sans"/>
                <a:cs typeface="Open Sans"/>
                <a:sym typeface="Open Sans"/>
              </a:rPr>
              <a:t>Explain algorithms, such as regression, classification, clustering, and dimensionality reduction</a:t>
            </a:r>
            <a:endParaRPr sz="2200" b="0" i="0" u="none" strike="noStrike" cap="none">
              <a:solidFill>
                <a:srgbClr val="3F3F3F"/>
              </a:solidFill>
              <a:latin typeface="Open Sans"/>
              <a:ea typeface="Open Sans"/>
              <a:cs typeface="Open Sans"/>
              <a:sym typeface="Open Sans"/>
            </a:endParaRPr>
          </a:p>
        </p:txBody>
      </p:sp>
      <p:pic>
        <p:nvPicPr>
          <p:cNvPr id="1867" name="Google Shape;1867;p113"/>
          <p:cNvPicPr preferRelativeResize="0"/>
          <p:nvPr/>
        </p:nvPicPr>
        <p:blipFill rotWithShape="1">
          <a:blip r:embed="rId4">
            <a:alphaModFix/>
          </a:blip>
          <a:srcRect/>
          <a:stretch/>
        </p:blipFill>
        <p:spPr>
          <a:xfrm>
            <a:off x="594254" y="7384832"/>
            <a:ext cx="489335" cy="48933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71"/>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115"/>
          <p:cNvSpPr txBox="1">
            <a:spLocks noGrp="1"/>
          </p:cNvSpPr>
          <p:nvPr>
            <p:ph type="body" idx="6"/>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a:t>1</a:t>
            </a:r>
            <a:endParaRPr/>
          </a:p>
        </p:txBody>
      </p:sp>
      <p:sp>
        <p:nvSpPr>
          <p:cNvPr id="1877" name="Google Shape;1877;p115"/>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In machine learning, which one of the following is an observation?</a:t>
            </a:r>
            <a:endParaRPr/>
          </a:p>
        </p:txBody>
      </p:sp>
      <p:sp>
        <p:nvSpPr>
          <p:cNvPr id="1878" name="Google Shape;1878;p115"/>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Features</a:t>
            </a:r>
            <a:endParaRPr sz="1400" b="0" i="0" u="none" strike="noStrike" cap="none">
              <a:solidFill>
                <a:srgbClr val="000000"/>
              </a:solidFill>
              <a:latin typeface="Arial"/>
              <a:ea typeface="Arial"/>
              <a:cs typeface="Arial"/>
              <a:sym typeface="Arial"/>
            </a:endParaRPr>
          </a:p>
        </p:txBody>
      </p:sp>
      <p:sp>
        <p:nvSpPr>
          <p:cNvPr id="1879" name="Google Shape;1879;p115"/>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Attributes</a:t>
            </a:r>
            <a:endParaRPr sz="1400" b="0" i="0" u="none" strike="noStrike" cap="none">
              <a:solidFill>
                <a:srgbClr val="000000"/>
              </a:solidFill>
              <a:latin typeface="Arial"/>
              <a:ea typeface="Arial"/>
              <a:cs typeface="Arial"/>
              <a:sym typeface="Arial"/>
            </a:endParaRPr>
          </a:p>
        </p:txBody>
      </p:sp>
      <p:sp>
        <p:nvSpPr>
          <p:cNvPr id="1880" name="Google Shape;1880;p115"/>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Records</a:t>
            </a:r>
            <a:endParaRPr sz="1400" b="0" i="0" u="none" strike="noStrike" cap="none">
              <a:solidFill>
                <a:srgbClr val="000000"/>
              </a:solidFill>
              <a:latin typeface="Arial"/>
              <a:ea typeface="Arial"/>
              <a:cs typeface="Arial"/>
              <a:sym typeface="Arial"/>
            </a:endParaRPr>
          </a:p>
        </p:txBody>
      </p:sp>
      <p:sp>
        <p:nvSpPr>
          <p:cNvPr id="1881" name="Google Shape;1881;p115"/>
          <p:cNvSpPr txBox="1"/>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04040"/>
              </a:buClr>
              <a:buSzPts val="2400"/>
              <a:buFont typeface="Arial"/>
              <a:buNone/>
            </a:pPr>
            <a:r>
              <a:rPr lang="en-US" sz="2200" b="0" i="0" u="none" strike="noStrike" cap="none">
                <a:solidFill>
                  <a:schemeClr val="dk1"/>
                </a:solidFill>
                <a:latin typeface="Open Sans"/>
                <a:ea typeface="Open Sans"/>
                <a:cs typeface="Open Sans"/>
                <a:sym typeface="Open Sans"/>
              </a:rPr>
              <a:t>Labels</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116"/>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In machine learning, which one of the following is an observation?</a:t>
            </a:r>
            <a:endParaRPr/>
          </a:p>
        </p:txBody>
      </p:sp>
      <p:sp>
        <p:nvSpPr>
          <p:cNvPr id="1887" name="Google Shape;1887;p116"/>
          <p:cNvSpPr txBox="1">
            <a:spLocks noGrp="1"/>
          </p:cNvSpPr>
          <p:nvPr>
            <p:ph type="body" idx="2"/>
          </p:nvPr>
        </p:nvSpPr>
        <p:spPr>
          <a:xfrm>
            <a:off x="694716" y="7984686"/>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200"/>
              <a:t>An observation is a set of examples, records, or samples.</a:t>
            </a:r>
            <a:endParaRPr/>
          </a:p>
        </p:txBody>
      </p:sp>
      <p:sp>
        <p:nvSpPr>
          <p:cNvPr id="1888" name="Google Shape;1888;p116"/>
          <p:cNvSpPr txBox="1">
            <a:spLocks noGrp="1"/>
          </p:cNvSpPr>
          <p:nvPr>
            <p:ph type="body" idx="3"/>
          </p:nvPr>
        </p:nvSpPr>
        <p:spPr>
          <a:xfrm>
            <a:off x="3338349" y="7303658"/>
            <a:ext cx="13075479" cy="77433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latin typeface="Open Sans"/>
                <a:ea typeface="Open Sans"/>
                <a:cs typeface="Open Sans"/>
                <a:sym typeface="Open Sans"/>
              </a:rPr>
              <a:t>c</a:t>
            </a:r>
            <a:endParaRPr/>
          </a:p>
        </p:txBody>
      </p:sp>
      <p:sp>
        <p:nvSpPr>
          <p:cNvPr id="1889" name="Google Shape;1889;p116"/>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Features</a:t>
            </a:r>
            <a:endParaRPr sz="1400" b="0" i="0" u="none" strike="noStrike" cap="none">
              <a:solidFill>
                <a:srgbClr val="000000"/>
              </a:solidFill>
              <a:latin typeface="Arial"/>
              <a:ea typeface="Arial"/>
              <a:cs typeface="Arial"/>
              <a:sym typeface="Arial"/>
            </a:endParaRPr>
          </a:p>
        </p:txBody>
      </p:sp>
      <p:sp>
        <p:nvSpPr>
          <p:cNvPr id="1890" name="Google Shape;1890;p116"/>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Attributes</a:t>
            </a:r>
            <a:endParaRPr sz="1400" b="0" i="0" u="none" strike="noStrike" cap="none">
              <a:solidFill>
                <a:srgbClr val="000000"/>
              </a:solidFill>
              <a:latin typeface="Arial"/>
              <a:ea typeface="Arial"/>
              <a:cs typeface="Arial"/>
              <a:sym typeface="Arial"/>
            </a:endParaRPr>
          </a:p>
        </p:txBody>
      </p:sp>
      <p:sp>
        <p:nvSpPr>
          <p:cNvPr id="1891" name="Google Shape;1891;p116"/>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Records</a:t>
            </a:r>
            <a:endParaRPr sz="1400" b="0" i="0" u="none" strike="noStrike" cap="none">
              <a:solidFill>
                <a:srgbClr val="000000"/>
              </a:solidFill>
              <a:latin typeface="Arial"/>
              <a:ea typeface="Arial"/>
              <a:cs typeface="Arial"/>
              <a:sym typeface="Arial"/>
            </a:endParaRPr>
          </a:p>
        </p:txBody>
      </p:sp>
      <p:sp>
        <p:nvSpPr>
          <p:cNvPr id="1892" name="Google Shape;1892;p116"/>
          <p:cNvSpPr txBox="1">
            <a:spLocks noGrp="1"/>
          </p:cNvSpPr>
          <p:nvPr>
            <p:ph type="body" idx="5"/>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latin typeface="Open Sans"/>
                <a:ea typeface="Open Sans"/>
                <a:cs typeface="Open Sans"/>
                <a:sym typeface="Open Sans"/>
              </a:rPr>
              <a:t>Labels</a:t>
            </a:r>
            <a:endParaRPr/>
          </a:p>
        </p:txBody>
      </p:sp>
      <p:sp>
        <p:nvSpPr>
          <p:cNvPr id="1893" name="Google Shape;1893;p116"/>
          <p:cNvSpPr txBox="1"/>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ExtraBold"/>
                <a:ea typeface="Open Sans ExtraBold"/>
                <a:cs typeface="Open Sans ExtraBold"/>
                <a:sym typeface="Open Sans ExtraBold"/>
              </a:rPr>
              <a:t>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Machine Learning Terminology</a:t>
            </a:r>
            <a:endParaRPr/>
          </a:p>
        </p:txBody>
      </p:sp>
      <p:sp>
        <p:nvSpPr>
          <p:cNvPr id="503" name="Google Shape;503;p54"/>
          <p:cNvSpPr txBox="1">
            <a:spLocks noGrp="1"/>
          </p:cNvSpPr>
          <p:nvPr>
            <p:ph type="body" idx="4294967295"/>
          </p:nvPr>
        </p:nvSpPr>
        <p:spPr>
          <a:xfrm>
            <a:off x="0" y="1150938"/>
            <a:ext cx="14478001"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These are some machine learning terminologies that you will come across in this lesson:</a:t>
            </a:r>
            <a:endParaRPr sz="2200">
              <a:solidFill>
                <a:srgbClr val="404040"/>
              </a:solidFill>
              <a:latin typeface="Open Sans"/>
              <a:ea typeface="Open Sans"/>
              <a:cs typeface="Open Sans"/>
              <a:sym typeface="Open Sans"/>
            </a:endParaRPr>
          </a:p>
        </p:txBody>
      </p:sp>
      <p:grpSp>
        <p:nvGrpSpPr>
          <p:cNvPr id="504" name="Google Shape;504;p54"/>
          <p:cNvGrpSpPr/>
          <p:nvPr/>
        </p:nvGrpSpPr>
        <p:grpSpPr>
          <a:xfrm>
            <a:off x="5545183" y="2408524"/>
            <a:ext cx="1441148" cy="788926"/>
            <a:chOff x="5604177" y="2888220"/>
            <a:chExt cx="1441148" cy="788926"/>
          </a:xfrm>
        </p:grpSpPr>
        <p:cxnSp>
          <p:nvCxnSpPr>
            <p:cNvPr id="505" name="Google Shape;505;p54"/>
            <p:cNvCxnSpPr/>
            <p:nvPr/>
          </p:nvCxnSpPr>
          <p:spPr>
            <a:xfrm rot="10800000">
              <a:off x="6153210" y="2888524"/>
              <a:ext cx="892115" cy="788622"/>
            </a:xfrm>
            <a:prstGeom prst="straightConnector1">
              <a:avLst/>
            </a:prstGeom>
            <a:noFill/>
            <a:ln w="9525" cap="flat" cmpd="sng">
              <a:solidFill>
                <a:srgbClr val="F7A941"/>
              </a:solidFill>
              <a:prstDash val="solid"/>
              <a:miter lim="800000"/>
              <a:headEnd type="none" w="sm" len="sm"/>
              <a:tailEnd type="none" w="sm" len="sm"/>
            </a:ln>
          </p:spPr>
        </p:cxnSp>
        <p:cxnSp>
          <p:nvCxnSpPr>
            <p:cNvPr id="506" name="Google Shape;506;p54"/>
            <p:cNvCxnSpPr/>
            <p:nvPr/>
          </p:nvCxnSpPr>
          <p:spPr>
            <a:xfrm rot="10800000">
              <a:off x="5604177" y="2888220"/>
              <a:ext cx="552510" cy="0"/>
            </a:xfrm>
            <a:prstGeom prst="straightConnector1">
              <a:avLst/>
            </a:prstGeom>
            <a:noFill/>
            <a:ln w="9525" cap="flat" cmpd="sng">
              <a:solidFill>
                <a:srgbClr val="F7A941"/>
              </a:solidFill>
              <a:prstDash val="solid"/>
              <a:miter lim="800000"/>
              <a:headEnd type="none" w="sm" len="sm"/>
              <a:tailEnd type="none" w="sm" len="sm"/>
            </a:ln>
          </p:spPr>
        </p:cxnSp>
      </p:grpSp>
      <p:grpSp>
        <p:nvGrpSpPr>
          <p:cNvPr id="507" name="Google Shape;507;p54"/>
          <p:cNvGrpSpPr/>
          <p:nvPr/>
        </p:nvGrpSpPr>
        <p:grpSpPr>
          <a:xfrm flipH="1">
            <a:off x="9208419" y="2432866"/>
            <a:ext cx="1441148" cy="791757"/>
            <a:chOff x="5633674" y="2897593"/>
            <a:chExt cx="1441148" cy="791757"/>
          </a:xfrm>
        </p:grpSpPr>
        <p:cxnSp>
          <p:nvCxnSpPr>
            <p:cNvPr id="508" name="Google Shape;508;p54"/>
            <p:cNvCxnSpPr/>
            <p:nvPr/>
          </p:nvCxnSpPr>
          <p:spPr>
            <a:xfrm rot="10800000">
              <a:off x="6182707" y="2900728"/>
              <a:ext cx="892115" cy="788622"/>
            </a:xfrm>
            <a:prstGeom prst="straightConnector1">
              <a:avLst/>
            </a:prstGeom>
            <a:noFill/>
            <a:ln w="9525" cap="flat" cmpd="sng">
              <a:solidFill>
                <a:srgbClr val="F7A941"/>
              </a:solidFill>
              <a:prstDash val="solid"/>
              <a:miter lim="800000"/>
              <a:headEnd type="none" w="sm" len="sm"/>
              <a:tailEnd type="none" w="sm" len="sm"/>
            </a:ln>
          </p:spPr>
        </p:cxnSp>
        <p:cxnSp>
          <p:nvCxnSpPr>
            <p:cNvPr id="509" name="Google Shape;509;p54"/>
            <p:cNvCxnSpPr/>
            <p:nvPr/>
          </p:nvCxnSpPr>
          <p:spPr>
            <a:xfrm rot="10800000">
              <a:off x="5633674" y="2897593"/>
              <a:ext cx="552510" cy="0"/>
            </a:xfrm>
            <a:prstGeom prst="straightConnector1">
              <a:avLst/>
            </a:prstGeom>
            <a:noFill/>
            <a:ln w="9525" cap="flat" cmpd="sng">
              <a:solidFill>
                <a:srgbClr val="F7A941"/>
              </a:solidFill>
              <a:prstDash val="solid"/>
              <a:miter lim="800000"/>
              <a:headEnd type="none" w="sm" len="sm"/>
              <a:tailEnd type="none" w="sm" len="sm"/>
            </a:ln>
          </p:spPr>
        </p:cxnSp>
      </p:grpSp>
      <p:grpSp>
        <p:nvGrpSpPr>
          <p:cNvPr id="510" name="Google Shape;510;p54"/>
          <p:cNvGrpSpPr/>
          <p:nvPr/>
        </p:nvGrpSpPr>
        <p:grpSpPr>
          <a:xfrm rot="10800000">
            <a:off x="9312089" y="7242987"/>
            <a:ext cx="1362476" cy="788622"/>
            <a:chOff x="5677683" y="2911060"/>
            <a:chExt cx="1362476" cy="788622"/>
          </a:xfrm>
        </p:grpSpPr>
        <p:cxnSp>
          <p:nvCxnSpPr>
            <p:cNvPr id="511" name="Google Shape;511;p54"/>
            <p:cNvCxnSpPr/>
            <p:nvPr/>
          </p:nvCxnSpPr>
          <p:spPr>
            <a:xfrm rot="10800000">
              <a:off x="6148044" y="2911060"/>
              <a:ext cx="892115" cy="788622"/>
            </a:xfrm>
            <a:prstGeom prst="straightConnector1">
              <a:avLst/>
            </a:prstGeom>
            <a:noFill/>
            <a:ln w="9525" cap="flat" cmpd="sng">
              <a:solidFill>
                <a:srgbClr val="ED6C77"/>
              </a:solidFill>
              <a:prstDash val="solid"/>
              <a:miter lim="800000"/>
              <a:headEnd type="none" w="sm" len="sm"/>
              <a:tailEnd type="none" w="sm" len="sm"/>
            </a:ln>
          </p:spPr>
        </p:cxnSp>
        <p:cxnSp>
          <p:nvCxnSpPr>
            <p:cNvPr id="512" name="Google Shape;512;p54"/>
            <p:cNvCxnSpPr/>
            <p:nvPr/>
          </p:nvCxnSpPr>
          <p:spPr>
            <a:xfrm rot="10800000">
              <a:off x="5677683" y="2912385"/>
              <a:ext cx="469378" cy="0"/>
            </a:xfrm>
            <a:prstGeom prst="straightConnector1">
              <a:avLst/>
            </a:prstGeom>
            <a:noFill/>
            <a:ln w="9525" cap="flat" cmpd="sng">
              <a:solidFill>
                <a:srgbClr val="ED6C77"/>
              </a:solidFill>
              <a:prstDash val="solid"/>
              <a:miter lim="800000"/>
              <a:headEnd type="none" w="sm" len="sm"/>
              <a:tailEnd type="none" w="sm" len="sm"/>
            </a:ln>
          </p:spPr>
        </p:cxnSp>
      </p:grpSp>
      <p:grpSp>
        <p:nvGrpSpPr>
          <p:cNvPr id="513" name="Google Shape;513;p54"/>
          <p:cNvGrpSpPr/>
          <p:nvPr/>
        </p:nvGrpSpPr>
        <p:grpSpPr>
          <a:xfrm flipH="1">
            <a:off x="10436841" y="4528855"/>
            <a:ext cx="1445608" cy="788622"/>
            <a:chOff x="5599717" y="2900728"/>
            <a:chExt cx="1445608" cy="788622"/>
          </a:xfrm>
        </p:grpSpPr>
        <p:cxnSp>
          <p:nvCxnSpPr>
            <p:cNvPr id="514" name="Google Shape;514;p54"/>
            <p:cNvCxnSpPr/>
            <p:nvPr/>
          </p:nvCxnSpPr>
          <p:spPr>
            <a:xfrm rot="10800000">
              <a:off x="6153210" y="2900728"/>
              <a:ext cx="892115" cy="788622"/>
            </a:xfrm>
            <a:prstGeom prst="straightConnector1">
              <a:avLst/>
            </a:prstGeom>
            <a:noFill/>
            <a:ln w="9525" cap="flat" cmpd="sng">
              <a:solidFill>
                <a:srgbClr val="ED6C77"/>
              </a:solidFill>
              <a:prstDash val="solid"/>
              <a:miter lim="800000"/>
              <a:headEnd type="none" w="sm" len="sm"/>
              <a:tailEnd type="none" w="sm" len="sm"/>
            </a:ln>
          </p:spPr>
        </p:cxnSp>
        <p:cxnSp>
          <p:nvCxnSpPr>
            <p:cNvPr id="515" name="Google Shape;515;p54"/>
            <p:cNvCxnSpPr/>
            <p:nvPr/>
          </p:nvCxnSpPr>
          <p:spPr>
            <a:xfrm rot="10800000">
              <a:off x="5599717" y="2902053"/>
              <a:ext cx="552510" cy="0"/>
            </a:xfrm>
            <a:prstGeom prst="straightConnector1">
              <a:avLst/>
            </a:prstGeom>
            <a:noFill/>
            <a:ln w="9525" cap="flat" cmpd="sng">
              <a:solidFill>
                <a:srgbClr val="ED6C77"/>
              </a:solidFill>
              <a:prstDash val="solid"/>
              <a:miter lim="800000"/>
              <a:headEnd type="none" w="sm" len="sm"/>
              <a:tailEnd type="none" w="sm" len="sm"/>
            </a:ln>
          </p:spPr>
        </p:cxnSp>
      </p:grpSp>
      <p:cxnSp>
        <p:nvCxnSpPr>
          <p:cNvPr id="516" name="Google Shape;516;p54"/>
          <p:cNvCxnSpPr/>
          <p:nvPr/>
        </p:nvCxnSpPr>
        <p:spPr>
          <a:xfrm rot="10800000">
            <a:off x="10434963" y="6593183"/>
            <a:ext cx="1447486" cy="0"/>
          </a:xfrm>
          <a:prstGeom prst="straightConnector1">
            <a:avLst/>
          </a:prstGeom>
          <a:noFill/>
          <a:ln w="9525" cap="flat" cmpd="sng">
            <a:solidFill>
              <a:srgbClr val="ED6C77"/>
            </a:solidFill>
            <a:prstDash val="solid"/>
            <a:miter lim="800000"/>
            <a:headEnd type="none" w="sm" len="sm"/>
            <a:tailEnd type="none" w="sm" len="sm"/>
          </a:ln>
        </p:spPr>
      </p:cxnSp>
      <p:grpSp>
        <p:nvGrpSpPr>
          <p:cNvPr id="517" name="Google Shape;517;p54"/>
          <p:cNvGrpSpPr/>
          <p:nvPr/>
        </p:nvGrpSpPr>
        <p:grpSpPr>
          <a:xfrm rot="10800000" flipH="1">
            <a:off x="5545183" y="7246797"/>
            <a:ext cx="1346328" cy="788622"/>
            <a:chOff x="5693831" y="2911060"/>
            <a:chExt cx="1346328" cy="788622"/>
          </a:xfrm>
        </p:grpSpPr>
        <p:cxnSp>
          <p:nvCxnSpPr>
            <p:cNvPr id="518" name="Google Shape;518;p54"/>
            <p:cNvCxnSpPr/>
            <p:nvPr/>
          </p:nvCxnSpPr>
          <p:spPr>
            <a:xfrm rot="10800000">
              <a:off x="6148044" y="2911060"/>
              <a:ext cx="892115" cy="788622"/>
            </a:xfrm>
            <a:prstGeom prst="straightConnector1">
              <a:avLst/>
            </a:prstGeom>
            <a:noFill/>
            <a:ln w="9525" cap="flat" cmpd="sng">
              <a:solidFill>
                <a:srgbClr val="1BBE9E"/>
              </a:solidFill>
              <a:prstDash val="solid"/>
              <a:miter lim="800000"/>
              <a:headEnd type="none" w="sm" len="sm"/>
              <a:tailEnd type="none" w="sm" len="sm"/>
            </a:ln>
          </p:spPr>
        </p:cxnSp>
        <p:cxnSp>
          <p:nvCxnSpPr>
            <p:cNvPr id="519" name="Google Shape;519;p54"/>
            <p:cNvCxnSpPr/>
            <p:nvPr/>
          </p:nvCxnSpPr>
          <p:spPr>
            <a:xfrm rot="10800000">
              <a:off x="5693831" y="2923230"/>
              <a:ext cx="466344" cy="0"/>
            </a:xfrm>
            <a:prstGeom prst="straightConnector1">
              <a:avLst/>
            </a:prstGeom>
            <a:noFill/>
            <a:ln w="9525" cap="flat" cmpd="sng">
              <a:solidFill>
                <a:srgbClr val="1BBE9E"/>
              </a:solidFill>
              <a:prstDash val="solid"/>
              <a:miter lim="800000"/>
              <a:headEnd type="none" w="sm" len="sm"/>
              <a:tailEnd type="none" w="sm" len="sm"/>
            </a:ln>
          </p:spPr>
        </p:cxnSp>
      </p:grpSp>
      <p:grpSp>
        <p:nvGrpSpPr>
          <p:cNvPr id="520" name="Google Shape;520;p54"/>
          <p:cNvGrpSpPr/>
          <p:nvPr/>
        </p:nvGrpSpPr>
        <p:grpSpPr>
          <a:xfrm>
            <a:off x="4322571" y="4528855"/>
            <a:ext cx="1445608" cy="788622"/>
            <a:chOff x="5599717" y="2900728"/>
            <a:chExt cx="1445608" cy="788622"/>
          </a:xfrm>
        </p:grpSpPr>
        <p:cxnSp>
          <p:nvCxnSpPr>
            <p:cNvPr id="521" name="Google Shape;521;p54"/>
            <p:cNvCxnSpPr/>
            <p:nvPr/>
          </p:nvCxnSpPr>
          <p:spPr>
            <a:xfrm rot="10800000">
              <a:off x="6153210" y="2900728"/>
              <a:ext cx="892115" cy="788622"/>
            </a:xfrm>
            <a:prstGeom prst="straightConnector1">
              <a:avLst/>
            </a:prstGeom>
            <a:noFill/>
            <a:ln w="9525" cap="flat" cmpd="sng">
              <a:solidFill>
                <a:srgbClr val="1BBE9E"/>
              </a:solidFill>
              <a:prstDash val="solid"/>
              <a:miter lim="800000"/>
              <a:headEnd type="none" w="sm" len="sm"/>
              <a:tailEnd type="none" w="sm" len="sm"/>
            </a:ln>
          </p:spPr>
        </p:cxnSp>
        <p:cxnSp>
          <p:nvCxnSpPr>
            <p:cNvPr id="522" name="Google Shape;522;p54"/>
            <p:cNvCxnSpPr/>
            <p:nvPr/>
          </p:nvCxnSpPr>
          <p:spPr>
            <a:xfrm rot="10800000">
              <a:off x="5599717" y="2902053"/>
              <a:ext cx="552510" cy="0"/>
            </a:xfrm>
            <a:prstGeom prst="straightConnector1">
              <a:avLst/>
            </a:prstGeom>
            <a:noFill/>
            <a:ln w="9525" cap="flat" cmpd="sng">
              <a:solidFill>
                <a:srgbClr val="1BBE9E"/>
              </a:solidFill>
              <a:prstDash val="solid"/>
              <a:miter lim="800000"/>
              <a:headEnd type="none" w="sm" len="sm"/>
              <a:tailEnd type="none" w="sm" len="sm"/>
            </a:ln>
          </p:spPr>
        </p:cxnSp>
      </p:grpSp>
      <p:cxnSp>
        <p:nvCxnSpPr>
          <p:cNvPr id="523" name="Google Shape;523;p54"/>
          <p:cNvCxnSpPr/>
          <p:nvPr/>
        </p:nvCxnSpPr>
        <p:spPr>
          <a:xfrm>
            <a:off x="4311185" y="6608423"/>
            <a:ext cx="1447486" cy="0"/>
          </a:xfrm>
          <a:prstGeom prst="straightConnector1">
            <a:avLst/>
          </a:prstGeom>
          <a:noFill/>
          <a:ln w="9525" cap="flat" cmpd="sng">
            <a:solidFill>
              <a:srgbClr val="1BBE9E"/>
            </a:solidFill>
            <a:prstDash val="solid"/>
            <a:miter lim="800000"/>
            <a:headEnd type="none" w="sm" len="sm"/>
            <a:tailEnd type="none" w="sm" len="sm"/>
          </a:ln>
        </p:spPr>
      </p:cxnSp>
      <p:sp>
        <p:nvSpPr>
          <p:cNvPr id="524" name="Google Shape;524;p54"/>
          <p:cNvSpPr/>
          <p:nvPr/>
        </p:nvSpPr>
        <p:spPr>
          <a:xfrm>
            <a:off x="10642387" y="2374480"/>
            <a:ext cx="154348" cy="154348"/>
          </a:xfrm>
          <a:prstGeom prst="ellipse">
            <a:avLst/>
          </a:prstGeom>
          <a:solidFill>
            <a:srgbClr val="F7A9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525" name="Google Shape;525;p54"/>
          <p:cNvSpPr/>
          <p:nvPr/>
        </p:nvSpPr>
        <p:spPr>
          <a:xfrm>
            <a:off x="5470365" y="2362857"/>
            <a:ext cx="154348" cy="154348"/>
          </a:xfrm>
          <a:prstGeom prst="ellipse">
            <a:avLst/>
          </a:prstGeom>
          <a:solidFill>
            <a:srgbClr val="F7A9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526" name="Google Shape;526;p54"/>
          <p:cNvSpPr/>
          <p:nvPr/>
        </p:nvSpPr>
        <p:spPr>
          <a:xfrm>
            <a:off x="11853050" y="4467672"/>
            <a:ext cx="154348" cy="154348"/>
          </a:xfrm>
          <a:prstGeom prst="ellipse">
            <a:avLst/>
          </a:prstGeom>
          <a:solidFill>
            <a:srgbClr val="ED6C7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527" name="Google Shape;527;p54"/>
          <p:cNvSpPr/>
          <p:nvPr/>
        </p:nvSpPr>
        <p:spPr>
          <a:xfrm>
            <a:off x="11853050" y="6525568"/>
            <a:ext cx="154348" cy="154348"/>
          </a:xfrm>
          <a:prstGeom prst="ellipse">
            <a:avLst/>
          </a:prstGeom>
          <a:solidFill>
            <a:srgbClr val="ED6C7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528" name="Google Shape;528;p54"/>
          <p:cNvSpPr/>
          <p:nvPr/>
        </p:nvSpPr>
        <p:spPr>
          <a:xfrm>
            <a:off x="10684650" y="7963335"/>
            <a:ext cx="154348" cy="154348"/>
          </a:xfrm>
          <a:prstGeom prst="ellipse">
            <a:avLst/>
          </a:prstGeom>
          <a:solidFill>
            <a:srgbClr val="ED6C7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529" name="Google Shape;529;p54"/>
          <p:cNvSpPr/>
          <p:nvPr/>
        </p:nvSpPr>
        <p:spPr>
          <a:xfrm>
            <a:off x="4189561" y="4447537"/>
            <a:ext cx="154348" cy="154348"/>
          </a:xfrm>
          <a:prstGeom prst="ellipse">
            <a:avLst/>
          </a:prstGeom>
          <a:solidFill>
            <a:srgbClr val="1BB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530" name="Google Shape;530;p54"/>
          <p:cNvSpPr/>
          <p:nvPr/>
        </p:nvSpPr>
        <p:spPr>
          <a:xfrm>
            <a:off x="4189561" y="6548975"/>
            <a:ext cx="154348" cy="154348"/>
          </a:xfrm>
          <a:prstGeom prst="ellipse">
            <a:avLst/>
          </a:prstGeom>
          <a:solidFill>
            <a:srgbClr val="1BB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531" name="Google Shape;531;p54"/>
          <p:cNvSpPr/>
          <p:nvPr/>
        </p:nvSpPr>
        <p:spPr>
          <a:xfrm>
            <a:off x="5408761" y="7939571"/>
            <a:ext cx="154348" cy="154348"/>
          </a:xfrm>
          <a:prstGeom prst="ellipse">
            <a:avLst/>
          </a:prstGeom>
          <a:solidFill>
            <a:srgbClr val="1BB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Open Sans"/>
              <a:ea typeface="Open Sans"/>
              <a:cs typeface="Open Sans"/>
              <a:sym typeface="Open Sans"/>
            </a:endParaRPr>
          </a:p>
        </p:txBody>
      </p:sp>
      <p:sp>
        <p:nvSpPr>
          <p:cNvPr id="532" name="Google Shape;532;p54"/>
          <p:cNvSpPr/>
          <p:nvPr/>
        </p:nvSpPr>
        <p:spPr>
          <a:xfrm>
            <a:off x="10883912" y="2269503"/>
            <a:ext cx="22734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04040"/>
                </a:solidFill>
                <a:latin typeface="Open Sans"/>
                <a:ea typeface="Open Sans"/>
                <a:cs typeface="Open Sans"/>
                <a:sym typeface="Open Sans"/>
              </a:rPr>
              <a:t>Attributes</a:t>
            </a:r>
            <a:endParaRPr sz="1400" b="0" i="0" u="none" strike="noStrike" cap="none">
              <a:solidFill>
                <a:srgbClr val="000000"/>
              </a:solidFill>
              <a:latin typeface="Arial"/>
              <a:ea typeface="Arial"/>
              <a:cs typeface="Arial"/>
              <a:sym typeface="Arial"/>
            </a:endParaRPr>
          </a:p>
        </p:txBody>
      </p:sp>
      <p:sp>
        <p:nvSpPr>
          <p:cNvPr id="533" name="Google Shape;533;p54"/>
          <p:cNvSpPr/>
          <p:nvPr/>
        </p:nvSpPr>
        <p:spPr>
          <a:xfrm>
            <a:off x="3124567" y="2232479"/>
            <a:ext cx="2273443" cy="46166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404040"/>
                </a:solidFill>
                <a:latin typeface="Open Sans"/>
                <a:ea typeface="Open Sans"/>
                <a:cs typeface="Open Sans"/>
                <a:sym typeface="Open Sans"/>
              </a:rPr>
              <a:t>Inputs</a:t>
            </a:r>
            <a:endParaRPr sz="1400" b="0" i="0" u="none" strike="noStrike" cap="none">
              <a:solidFill>
                <a:srgbClr val="000000"/>
              </a:solidFill>
              <a:latin typeface="Arial"/>
              <a:ea typeface="Arial"/>
              <a:cs typeface="Arial"/>
              <a:sym typeface="Arial"/>
            </a:endParaRPr>
          </a:p>
        </p:txBody>
      </p:sp>
      <p:sp>
        <p:nvSpPr>
          <p:cNvPr id="534" name="Google Shape;534;p54"/>
          <p:cNvSpPr/>
          <p:nvPr/>
        </p:nvSpPr>
        <p:spPr>
          <a:xfrm>
            <a:off x="12110984" y="4344791"/>
            <a:ext cx="22734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04040"/>
                </a:solidFill>
                <a:latin typeface="Open Sans"/>
                <a:ea typeface="Open Sans"/>
                <a:cs typeface="Open Sans"/>
                <a:sym typeface="Open Sans"/>
              </a:rPr>
              <a:t>Records</a:t>
            </a:r>
            <a:endParaRPr sz="1400" b="0" i="0" u="none" strike="noStrike" cap="none">
              <a:solidFill>
                <a:srgbClr val="000000"/>
              </a:solidFill>
              <a:latin typeface="Arial"/>
              <a:ea typeface="Arial"/>
              <a:cs typeface="Arial"/>
              <a:sym typeface="Arial"/>
            </a:endParaRPr>
          </a:p>
        </p:txBody>
      </p:sp>
      <p:sp>
        <p:nvSpPr>
          <p:cNvPr id="535" name="Google Shape;535;p54"/>
          <p:cNvSpPr/>
          <p:nvPr/>
        </p:nvSpPr>
        <p:spPr>
          <a:xfrm>
            <a:off x="12110984" y="6393128"/>
            <a:ext cx="22734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04040"/>
                </a:solidFill>
                <a:latin typeface="Open Sans"/>
                <a:ea typeface="Open Sans"/>
                <a:cs typeface="Open Sans"/>
                <a:sym typeface="Open Sans"/>
              </a:rPr>
              <a:t>Examples</a:t>
            </a:r>
            <a:endParaRPr sz="1400" b="0" i="0" u="none" strike="noStrike" cap="none">
              <a:solidFill>
                <a:srgbClr val="000000"/>
              </a:solidFill>
              <a:latin typeface="Arial"/>
              <a:ea typeface="Arial"/>
              <a:cs typeface="Arial"/>
              <a:sym typeface="Arial"/>
            </a:endParaRPr>
          </a:p>
        </p:txBody>
      </p:sp>
      <p:sp>
        <p:nvSpPr>
          <p:cNvPr id="536" name="Google Shape;536;p54"/>
          <p:cNvSpPr/>
          <p:nvPr/>
        </p:nvSpPr>
        <p:spPr>
          <a:xfrm>
            <a:off x="1800314" y="4284758"/>
            <a:ext cx="2273443" cy="46166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404040"/>
                </a:solidFill>
                <a:latin typeface="Open Sans"/>
                <a:ea typeface="Open Sans"/>
                <a:cs typeface="Open Sans"/>
                <a:sym typeface="Open Sans"/>
              </a:rPr>
              <a:t>Label</a:t>
            </a:r>
            <a:endParaRPr sz="1400" b="0" i="0" u="none" strike="noStrike" cap="none">
              <a:solidFill>
                <a:srgbClr val="000000"/>
              </a:solidFill>
              <a:latin typeface="Arial"/>
              <a:ea typeface="Arial"/>
              <a:cs typeface="Arial"/>
              <a:sym typeface="Arial"/>
            </a:endParaRPr>
          </a:p>
        </p:txBody>
      </p:sp>
      <p:sp>
        <p:nvSpPr>
          <p:cNvPr id="537" name="Google Shape;537;p54"/>
          <p:cNvSpPr/>
          <p:nvPr/>
        </p:nvSpPr>
        <p:spPr>
          <a:xfrm>
            <a:off x="1800314" y="6396157"/>
            <a:ext cx="2273443" cy="46166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404040"/>
                </a:solidFill>
                <a:latin typeface="Open Sans"/>
                <a:ea typeface="Open Sans"/>
                <a:cs typeface="Open Sans"/>
                <a:sym typeface="Open Sans"/>
              </a:rPr>
              <a:t>Outcome</a:t>
            </a:r>
            <a:endParaRPr sz="1400" b="0" i="0" u="none" strike="noStrike" cap="none">
              <a:solidFill>
                <a:srgbClr val="000000"/>
              </a:solidFill>
              <a:latin typeface="Arial"/>
              <a:ea typeface="Arial"/>
              <a:cs typeface="Arial"/>
              <a:sym typeface="Arial"/>
            </a:endParaRPr>
          </a:p>
        </p:txBody>
      </p:sp>
      <p:sp>
        <p:nvSpPr>
          <p:cNvPr id="538" name="Google Shape;538;p54"/>
          <p:cNvSpPr/>
          <p:nvPr/>
        </p:nvSpPr>
        <p:spPr>
          <a:xfrm>
            <a:off x="3124566" y="7837470"/>
            <a:ext cx="2273443" cy="46166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rgbClr val="404040"/>
                </a:solidFill>
                <a:latin typeface="Open Sans"/>
                <a:ea typeface="Open Sans"/>
                <a:cs typeface="Open Sans"/>
                <a:sym typeface="Open Sans"/>
              </a:rPr>
              <a:t>Target</a:t>
            </a:r>
            <a:endParaRPr sz="1400" b="0" i="0" u="none" strike="noStrike" cap="none">
              <a:solidFill>
                <a:srgbClr val="000000"/>
              </a:solidFill>
              <a:latin typeface="Arial"/>
              <a:ea typeface="Arial"/>
              <a:cs typeface="Arial"/>
              <a:sym typeface="Arial"/>
            </a:endParaRPr>
          </a:p>
        </p:txBody>
      </p:sp>
      <p:sp>
        <p:nvSpPr>
          <p:cNvPr id="539" name="Google Shape;539;p54"/>
          <p:cNvSpPr/>
          <p:nvPr/>
        </p:nvSpPr>
        <p:spPr>
          <a:xfrm>
            <a:off x="6986331" y="2557494"/>
            <a:ext cx="2238375" cy="2587625"/>
          </a:xfrm>
          <a:custGeom>
            <a:avLst/>
            <a:gdLst/>
            <a:ahLst/>
            <a:cxnLst/>
            <a:rect l="l" t="t" r="r" b="b"/>
            <a:pathLst>
              <a:path w="1410" h="1630" extrusionOk="0">
                <a:moveTo>
                  <a:pt x="705" y="0"/>
                </a:moveTo>
                <a:lnTo>
                  <a:pt x="0" y="408"/>
                </a:lnTo>
                <a:lnTo>
                  <a:pt x="0" y="408"/>
                </a:lnTo>
                <a:lnTo>
                  <a:pt x="0" y="1223"/>
                </a:lnTo>
                <a:lnTo>
                  <a:pt x="705" y="1630"/>
                </a:lnTo>
                <a:lnTo>
                  <a:pt x="1410" y="1224"/>
                </a:lnTo>
                <a:lnTo>
                  <a:pt x="1410" y="1223"/>
                </a:lnTo>
                <a:lnTo>
                  <a:pt x="1410" y="408"/>
                </a:lnTo>
                <a:lnTo>
                  <a:pt x="705" y="0"/>
                </a:lnTo>
                <a:close/>
              </a:path>
            </a:pathLst>
          </a:custGeom>
          <a:solidFill>
            <a:srgbClr val="F7A94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sp>
        <p:nvSpPr>
          <p:cNvPr id="540" name="Google Shape;540;p54"/>
          <p:cNvSpPr/>
          <p:nvPr/>
        </p:nvSpPr>
        <p:spPr>
          <a:xfrm>
            <a:off x="7179338" y="3242582"/>
            <a:ext cx="1792036"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Features</a:t>
            </a:r>
            <a:endParaRPr sz="1400" b="0" i="0" u="none" strike="noStrike" cap="none">
              <a:solidFill>
                <a:srgbClr val="000000"/>
              </a:solidFill>
              <a:latin typeface="Arial"/>
              <a:ea typeface="Arial"/>
              <a:cs typeface="Arial"/>
              <a:sym typeface="Arial"/>
            </a:endParaRPr>
          </a:p>
        </p:txBody>
      </p:sp>
      <p:sp>
        <p:nvSpPr>
          <p:cNvPr id="541" name="Google Shape;541;p54"/>
          <p:cNvSpPr/>
          <p:nvPr/>
        </p:nvSpPr>
        <p:spPr>
          <a:xfrm>
            <a:off x="8202356" y="4665694"/>
            <a:ext cx="2241550" cy="2587625"/>
          </a:xfrm>
          <a:custGeom>
            <a:avLst/>
            <a:gdLst/>
            <a:ahLst/>
            <a:cxnLst/>
            <a:rect l="l" t="t" r="r" b="b"/>
            <a:pathLst>
              <a:path w="1412" h="1630" extrusionOk="0">
                <a:moveTo>
                  <a:pt x="705" y="0"/>
                </a:moveTo>
                <a:lnTo>
                  <a:pt x="0" y="407"/>
                </a:lnTo>
                <a:lnTo>
                  <a:pt x="0" y="407"/>
                </a:lnTo>
                <a:lnTo>
                  <a:pt x="0" y="1223"/>
                </a:lnTo>
                <a:lnTo>
                  <a:pt x="705" y="1630"/>
                </a:lnTo>
                <a:lnTo>
                  <a:pt x="1411" y="1223"/>
                </a:lnTo>
                <a:lnTo>
                  <a:pt x="1412" y="1223"/>
                </a:lnTo>
                <a:lnTo>
                  <a:pt x="1412" y="407"/>
                </a:lnTo>
                <a:lnTo>
                  <a:pt x="705" y="0"/>
                </a:lnTo>
                <a:close/>
              </a:path>
            </a:pathLst>
          </a:custGeom>
          <a:solidFill>
            <a:srgbClr val="ED6C7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sp>
        <p:nvSpPr>
          <p:cNvPr id="542" name="Google Shape;542;p54"/>
          <p:cNvSpPr/>
          <p:nvPr/>
        </p:nvSpPr>
        <p:spPr>
          <a:xfrm>
            <a:off x="8273618" y="5391619"/>
            <a:ext cx="2200328"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Observations</a:t>
            </a:r>
            <a:endParaRPr sz="1400" b="0" i="0" u="none" strike="noStrike" cap="none">
              <a:solidFill>
                <a:srgbClr val="000000"/>
              </a:solidFill>
              <a:latin typeface="Arial"/>
              <a:ea typeface="Arial"/>
              <a:cs typeface="Arial"/>
              <a:sym typeface="Arial"/>
            </a:endParaRPr>
          </a:p>
        </p:txBody>
      </p:sp>
      <p:sp>
        <p:nvSpPr>
          <p:cNvPr id="543" name="Google Shape;543;p54"/>
          <p:cNvSpPr/>
          <p:nvPr/>
        </p:nvSpPr>
        <p:spPr>
          <a:xfrm>
            <a:off x="5767131" y="4665694"/>
            <a:ext cx="2241550" cy="2587625"/>
          </a:xfrm>
          <a:custGeom>
            <a:avLst/>
            <a:gdLst/>
            <a:ahLst/>
            <a:cxnLst/>
            <a:rect l="l" t="t" r="r" b="b"/>
            <a:pathLst>
              <a:path w="1412" h="1630" extrusionOk="0">
                <a:moveTo>
                  <a:pt x="706" y="0"/>
                </a:moveTo>
                <a:lnTo>
                  <a:pt x="0" y="407"/>
                </a:lnTo>
                <a:lnTo>
                  <a:pt x="0" y="407"/>
                </a:lnTo>
                <a:lnTo>
                  <a:pt x="0" y="1222"/>
                </a:lnTo>
                <a:lnTo>
                  <a:pt x="706" y="1630"/>
                </a:lnTo>
                <a:lnTo>
                  <a:pt x="1411" y="1223"/>
                </a:lnTo>
                <a:lnTo>
                  <a:pt x="1412" y="1222"/>
                </a:lnTo>
                <a:lnTo>
                  <a:pt x="1412" y="407"/>
                </a:lnTo>
                <a:lnTo>
                  <a:pt x="706" y="0"/>
                </a:lnTo>
                <a:close/>
              </a:path>
            </a:pathLst>
          </a:custGeom>
          <a:solidFill>
            <a:srgbClr val="1BB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pen Sans"/>
              <a:ea typeface="Open Sans"/>
              <a:cs typeface="Open Sans"/>
              <a:sym typeface="Open Sans"/>
            </a:endParaRPr>
          </a:p>
        </p:txBody>
      </p:sp>
      <p:sp>
        <p:nvSpPr>
          <p:cNvPr id="544" name="Google Shape;544;p54"/>
          <p:cNvSpPr/>
          <p:nvPr/>
        </p:nvSpPr>
        <p:spPr>
          <a:xfrm>
            <a:off x="5955719" y="5402025"/>
            <a:ext cx="1907588"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Response</a:t>
            </a:r>
            <a:endParaRPr sz="1400" b="0" i="0" u="none" strike="noStrike" cap="none">
              <a:solidFill>
                <a:srgbClr val="000000"/>
              </a:solidFill>
              <a:latin typeface="Arial"/>
              <a:ea typeface="Arial"/>
              <a:cs typeface="Arial"/>
              <a:sym typeface="Arial"/>
            </a:endParaRPr>
          </a:p>
        </p:txBody>
      </p:sp>
      <p:sp>
        <p:nvSpPr>
          <p:cNvPr id="545" name="Google Shape;545;p54"/>
          <p:cNvSpPr/>
          <p:nvPr/>
        </p:nvSpPr>
        <p:spPr>
          <a:xfrm>
            <a:off x="10883912" y="7843490"/>
            <a:ext cx="2273443"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04040"/>
                </a:solidFill>
                <a:latin typeface="Open Sans"/>
                <a:ea typeface="Open Sans"/>
                <a:cs typeface="Open Sans"/>
                <a:sym typeface="Open Sans"/>
              </a:rPr>
              <a:t>Samples</a:t>
            </a:r>
            <a:endParaRPr sz="1400" b="0" i="0" u="none" strike="noStrike" cap="none">
              <a:solidFill>
                <a:srgbClr val="000000"/>
              </a:solidFill>
              <a:latin typeface="Arial"/>
              <a:ea typeface="Arial"/>
              <a:cs typeface="Arial"/>
              <a:sym typeface="Arial"/>
            </a:endParaRPr>
          </a:p>
        </p:txBody>
      </p:sp>
      <p:pic>
        <p:nvPicPr>
          <p:cNvPr id="546" name="Google Shape;546;p54"/>
          <p:cNvPicPr preferRelativeResize="0"/>
          <p:nvPr/>
        </p:nvPicPr>
        <p:blipFill rotWithShape="1">
          <a:blip r:embed="rId3">
            <a:alphaModFix/>
          </a:blip>
          <a:srcRect/>
          <a:stretch/>
        </p:blipFill>
        <p:spPr>
          <a:xfrm>
            <a:off x="8996106" y="5967184"/>
            <a:ext cx="654050" cy="650875"/>
          </a:xfrm>
          <a:prstGeom prst="rect">
            <a:avLst/>
          </a:prstGeom>
          <a:noFill/>
          <a:ln>
            <a:noFill/>
          </a:ln>
        </p:spPr>
      </p:pic>
      <p:pic>
        <p:nvPicPr>
          <p:cNvPr id="547" name="Google Shape;547;p54"/>
          <p:cNvPicPr preferRelativeResize="0"/>
          <p:nvPr/>
        </p:nvPicPr>
        <p:blipFill rotWithShape="1">
          <a:blip r:embed="rId4">
            <a:alphaModFix/>
          </a:blip>
          <a:srcRect/>
          <a:stretch/>
        </p:blipFill>
        <p:spPr>
          <a:xfrm>
            <a:off x="7779258" y="3746802"/>
            <a:ext cx="689439" cy="780497"/>
          </a:xfrm>
          <a:prstGeom prst="rect">
            <a:avLst/>
          </a:prstGeom>
          <a:noFill/>
          <a:ln>
            <a:noFill/>
          </a:ln>
        </p:spPr>
      </p:pic>
      <p:pic>
        <p:nvPicPr>
          <p:cNvPr id="548" name="Google Shape;548;p54"/>
          <p:cNvPicPr preferRelativeResize="0"/>
          <p:nvPr/>
        </p:nvPicPr>
        <p:blipFill rotWithShape="1">
          <a:blip r:embed="rId5">
            <a:alphaModFix/>
          </a:blip>
          <a:srcRect r="47718"/>
          <a:stretch/>
        </p:blipFill>
        <p:spPr>
          <a:xfrm>
            <a:off x="6473573" y="5830998"/>
            <a:ext cx="967752" cy="812800"/>
          </a:xfrm>
          <a:prstGeom prst="rect">
            <a:avLst/>
          </a:prstGeom>
          <a:noFill/>
          <a:ln>
            <a:noFill/>
          </a:ln>
        </p:spPr>
      </p:pic>
      <p:pic>
        <p:nvPicPr>
          <p:cNvPr id="549" name="Google Shape;549;p54"/>
          <p:cNvPicPr preferRelativeResize="0"/>
          <p:nvPr/>
        </p:nvPicPr>
        <p:blipFill rotWithShape="1">
          <a:blip r:embed="rId6">
            <a:alphaModFix/>
          </a:blip>
          <a:srcRect/>
          <a:stretch/>
        </p:blipFill>
        <p:spPr>
          <a:xfrm>
            <a:off x="3505616" y="506872"/>
            <a:ext cx="9213507" cy="62419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97"/>
        <p:cNvGrpSpPr/>
        <p:nvPr/>
      </p:nvGrpSpPr>
      <p:grpSpPr>
        <a:xfrm>
          <a:off x="0" y="0"/>
          <a:ext cx="0" cy="0"/>
          <a:chOff x="0" y="0"/>
          <a:chExt cx="0" cy="0"/>
        </a:xfrm>
      </p:grpSpPr>
      <p:sp>
        <p:nvSpPr>
          <p:cNvPr id="1898" name="Google Shape;1898;p117"/>
          <p:cNvSpPr txBox="1">
            <a:spLocks noGrp="1"/>
          </p:cNvSpPr>
          <p:nvPr>
            <p:ph type="body" idx="6"/>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a:t>2</a:t>
            </a:r>
            <a:endParaRPr/>
          </a:p>
        </p:txBody>
      </p:sp>
      <p:sp>
        <p:nvSpPr>
          <p:cNvPr id="1899" name="Google Shape;1899;p117"/>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If data is continuous and has labels (response), then it fits which of the following problem types?</a:t>
            </a:r>
            <a:endParaRPr/>
          </a:p>
        </p:txBody>
      </p:sp>
      <p:sp>
        <p:nvSpPr>
          <p:cNvPr id="1900" name="Google Shape;1900;p117"/>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Supervised learning: Classification </a:t>
            </a:r>
            <a:endParaRPr sz="1400" b="0" i="0" u="none" strike="noStrike" cap="none">
              <a:solidFill>
                <a:srgbClr val="000000"/>
              </a:solidFill>
              <a:latin typeface="Arial"/>
              <a:ea typeface="Arial"/>
              <a:cs typeface="Arial"/>
              <a:sym typeface="Arial"/>
            </a:endParaRPr>
          </a:p>
        </p:txBody>
      </p:sp>
      <p:sp>
        <p:nvSpPr>
          <p:cNvPr id="1901" name="Google Shape;1901;p117"/>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Unsupervised learning: Clustering</a:t>
            </a:r>
            <a:endParaRPr sz="1400" b="0" i="0" u="none" strike="noStrike" cap="none">
              <a:solidFill>
                <a:srgbClr val="000000"/>
              </a:solidFill>
              <a:latin typeface="Arial"/>
              <a:ea typeface="Arial"/>
              <a:cs typeface="Arial"/>
              <a:sym typeface="Arial"/>
            </a:endParaRPr>
          </a:p>
        </p:txBody>
      </p:sp>
      <p:sp>
        <p:nvSpPr>
          <p:cNvPr id="1902" name="Google Shape;1902;p117"/>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Unsupervised learning: Dimensionality reduction</a:t>
            </a:r>
            <a:endParaRPr sz="1400" b="0" i="0" u="none" strike="noStrike" cap="none">
              <a:solidFill>
                <a:srgbClr val="000000"/>
              </a:solidFill>
              <a:latin typeface="Arial"/>
              <a:ea typeface="Arial"/>
              <a:cs typeface="Arial"/>
              <a:sym typeface="Arial"/>
            </a:endParaRPr>
          </a:p>
        </p:txBody>
      </p:sp>
      <p:sp>
        <p:nvSpPr>
          <p:cNvPr id="1903" name="Google Shape;1903;p117"/>
          <p:cNvSpPr txBox="1"/>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F3F3F"/>
              </a:buClr>
              <a:buSzPts val="2400"/>
              <a:buFont typeface="Arial"/>
              <a:buNone/>
            </a:pPr>
            <a:r>
              <a:rPr lang="en-US" sz="2200" b="0" i="0" u="none" strike="noStrike" cap="none">
                <a:solidFill>
                  <a:schemeClr val="dk1"/>
                </a:solidFill>
                <a:latin typeface="Open Sans"/>
                <a:ea typeface="Open Sans"/>
                <a:cs typeface="Open Sans"/>
                <a:sym typeface="Open Sans"/>
              </a:rPr>
              <a:t>Supervised learning: Regression</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118"/>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If data is continuous and has labels (response), then it fits which of the following problem types?</a:t>
            </a:r>
            <a:endParaRPr/>
          </a:p>
        </p:txBody>
      </p:sp>
      <p:sp>
        <p:nvSpPr>
          <p:cNvPr id="1909" name="Google Shape;1909;p118"/>
          <p:cNvSpPr txBox="1">
            <a:spLocks noGrp="1"/>
          </p:cNvSpPr>
          <p:nvPr>
            <p:ph type="body" idx="2"/>
          </p:nvPr>
        </p:nvSpPr>
        <p:spPr>
          <a:xfrm>
            <a:off x="694716" y="7984686"/>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sz="2200">
                <a:solidFill>
                  <a:schemeClr val="dk1"/>
                </a:solidFill>
              </a:rPr>
              <a:t>The regression algorithm belonging to the supervised learning model is best suited to analyze continuous data.</a:t>
            </a:r>
            <a:endParaRPr/>
          </a:p>
        </p:txBody>
      </p:sp>
      <p:sp>
        <p:nvSpPr>
          <p:cNvPr id="1910" name="Google Shape;1910;p118"/>
          <p:cNvSpPr txBox="1">
            <a:spLocks noGrp="1"/>
          </p:cNvSpPr>
          <p:nvPr>
            <p:ph type="body" idx="3"/>
          </p:nvPr>
        </p:nvSpPr>
        <p:spPr>
          <a:xfrm>
            <a:off x="3338349" y="7303658"/>
            <a:ext cx="13075479" cy="77433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d</a:t>
            </a:r>
            <a:endParaRPr/>
          </a:p>
        </p:txBody>
      </p:sp>
      <p:sp>
        <p:nvSpPr>
          <p:cNvPr id="1911" name="Google Shape;1911;p118"/>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Supervised learning: Classification </a:t>
            </a:r>
            <a:endParaRPr sz="1400" b="0" i="0" u="none" strike="noStrike" cap="none">
              <a:solidFill>
                <a:srgbClr val="000000"/>
              </a:solidFill>
              <a:latin typeface="Arial"/>
              <a:ea typeface="Arial"/>
              <a:cs typeface="Arial"/>
              <a:sym typeface="Arial"/>
            </a:endParaRPr>
          </a:p>
        </p:txBody>
      </p:sp>
      <p:sp>
        <p:nvSpPr>
          <p:cNvPr id="1912" name="Google Shape;1912;p118"/>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Unsupervised learning: Clustering</a:t>
            </a:r>
            <a:endParaRPr sz="1400" b="0" i="0" u="none" strike="noStrike" cap="none">
              <a:solidFill>
                <a:srgbClr val="000000"/>
              </a:solidFill>
              <a:latin typeface="Arial"/>
              <a:ea typeface="Arial"/>
              <a:cs typeface="Arial"/>
              <a:sym typeface="Arial"/>
            </a:endParaRPr>
          </a:p>
        </p:txBody>
      </p:sp>
      <p:sp>
        <p:nvSpPr>
          <p:cNvPr id="1913" name="Google Shape;1913;p118"/>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Unsupervised learning: Dimensionality reduction</a:t>
            </a:r>
            <a:endParaRPr sz="1400" b="0" i="0" u="none" strike="noStrike" cap="none">
              <a:solidFill>
                <a:srgbClr val="000000"/>
              </a:solidFill>
              <a:latin typeface="Arial"/>
              <a:ea typeface="Arial"/>
              <a:cs typeface="Arial"/>
              <a:sym typeface="Arial"/>
            </a:endParaRPr>
          </a:p>
        </p:txBody>
      </p:sp>
      <p:sp>
        <p:nvSpPr>
          <p:cNvPr id="1914" name="Google Shape;1914;p118"/>
          <p:cNvSpPr txBox="1">
            <a:spLocks noGrp="1"/>
          </p:cNvSpPr>
          <p:nvPr>
            <p:ph type="body" idx="5"/>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3F3F3F"/>
              </a:buClr>
              <a:buSzPts val="2400"/>
              <a:buNone/>
            </a:pPr>
            <a:r>
              <a:rPr lang="en-US" sz="2200">
                <a:solidFill>
                  <a:schemeClr val="dk1"/>
                </a:solidFill>
                <a:latin typeface="Open Sans"/>
                <a:ea typeface="Open Sans"/>
                <a:cs typeface="Open Sans"/>
                <a:sym typeface="Open Sans"/>
              </a:rPr>
              <a:t>Supervised learning: Regression</a:t>
            </a:r>
            <a:endParaRPr/>
          </a:p>
        </p:txBody>
      </p:sp>
      <p:sp>
        <p:nvSpPr>
          <p:cNvPr id="1915" name="Google Shape;1915;p118"/>
          <p:cNvSpPr txBox="1"/>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ExtraBold"/>
                <a:ea typeface="Open Sans ExtraBold"/>
                <a:cs typeface="Open Sans ExtraBold"/>
                <a:sym typeface="Open Sans ExtraBold"/>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19"/>
          <p:cNvSpPr txBox="1">
            <a:spLocks noGrp="1"/>
          </p:cNvSpPr>
          <p:nvPr>
            <p:ph type="body" idx="6"/>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a:t>3</a:t>
            </a:r>
            <a:endParaRPr/>
          </a:p>
        </p:txBody>
      </p:sp>
      <p:sp>
        <p:nvSpPr>
          <p:cNvPr id="1921" name="Google Shape;1921;p119"/>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Identify the goal of unsupervised learning. Select all that apply.</a:t>
            </a:r>
            <a:endParaRPr/>
          </a:p>
        </p:txBody>
      </p:sp>
      <p:sp>
        <p:nvSpPr>
          <p:cNvPr id="1922" name="Google Shape;1922;p119"/>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To predict the outcome</a:t>
            </a:r>
            <a:endParaRPr sz="1400" b="0" i="0" u="none" strike="noStrike" cap="none">
              <a:solidFill>
                <a:srgbClr val="000000"/>
              </a:solidFill>
              <a:latin typeface="Arial"/>
              <a:ea typeface="Arial"/>
              <a:cs typeface="Arial"/>
              <a:sym typeface="Arial"/>
            </a:endParaRPr>
          </a:p>
        </p:txBody>
      </p:sp>
      <p:sp>
        <p:nvSpPr>
          <p:cNvPr id="1923" name="Google Shape;1923;p119"/>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To understand the structure of the data</a:t>
            </a:r>
            <a:endParaRPr sz="1400" b="0" i="0" u="none" strike="noStrike" cap="none">
              <a:solidFill>
                <a:srgbClr val="000000"/>
              </a:solidFill>
              <a:latin typeface="Arial"/>
              <a:ea typeface="Arial"/>
              <a:cs typeface="Arial"/>
              <a:sym typeface="Arial"/>
            </a:endParaRPr>
          </a:p>
        </p:txBody>
      </p:sp>
      <p:sp>
        <p:nvSpPr>
          <p:cNvPr id="1924" name="Google Shape;1924;p119"/>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To generalize the dataset</a:t>
            </a:r>
            <a:endParaRPr sz="1400" b="0" i="0" u="none" strike="noStrike" cap="none">
              <a:solidFill>
                <a:srgbClr val="000000"/>
              </a:solidFill>
              <a:latin typeface="Arial"/>
              <a:ea typeface="Arial"/>
              <a:cs typeface="Arial"/>
              <a:sym typeface="Arial"/>
            </a:endParaRPr>
          </a:p>
        </p:txBody>
      </p:sp>
      <p:sp>
        <p:nvSpPr>
          <p:cNvPr id="1925" name="Google Shape;1925;p119"/>
          <p:cNvSpPr txBox="1"/>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04040"/>
              </a:buClr>
              <a:buSzPts val="2400"/>
              <a:buFont typeface="Arial"/>
              <a:buNone/>
            </a:pPr>
            <a:r>
              <a:rPr lang="en-US" sz="2200" b="0" i="0" u="none" strike="noStrike" cap="none">
                <a:solidFill>
                  <a:schemeClr val="dk1"/>
                </a:solidFill>
                <a:latin typeface="Open Sans"/>
                <a:ea typeface="Open Sans"/>
                <a:cs typeface="Open Sans"/>
                <a:sym typeface="Open Sans"/>
              </a:rPr>
              <a:t>To represent the data</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20"/>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Identify the goal of unsupervised learning. Select all that apply.</a:t>
            </a:r>
            <a:endParaRPr/>
          </a:p>
        </p:txBody>
      </p:sp>
      <p:sp>
        <p:nvSpPr>
          <p:cNvPr id="1931" name="Google Shape;1931;p120"/>
          <p:cNvSpPr txBox="1">
            <a:spLocks noGrp="1"/>
          </p:cNvSpPr>
          <p:nvPr>
            <p:ph type="body" idx="2"/>
          </p:nvPr>
        </p:nvSpPr>
        <p:spPr>
          <a:xfrm>
            <a:off x="694716" y="7984686"/>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200">
                <a:solidFill>
                  <a:schemeClr val="dk1"/>
                </a:solidFill>
              </a:rPr>
              <a:t>The goal of unsupervised learning is to understand the structure of the data and represent it. There is no right or certain answer in unsupervised learning.</a:t>
            </a:r>
            <a:endParaRPr/>
          </a:p>
        </p:txBody>
      </p:sp>
      <p:sp>
        <p:nvSpPr>
          <p:cNvPr id="1932" name="Google Shape;1932;p120"/>
          <p:cNvSpPr txBox="1">
            <a:spLocks noGrp="1"/>
          </p:cNvSpPr>
          <p:nvPr>
            <p:ph type="body" idx="3"/>
          </p:nvPr>
        </p:nvSpPr>
        <p:spPr>
          <a:xfrm>
            <a:off x="3338349" y="7303658"/>
            <a:ext cx="13075479" cy="77433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b, d</a:t>
            </a:r>
            <a:endParaRPr/>
          </a:p>
        </p:txBody>
      </p:sp>
      <p:sp>
        <p:nvSpPr>
          <p:cNvPr id="1933" name="Google Shape;1933;p120"/>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To predict the outcome</a:t>
            </a:r>
            <a:endParaRPr sz="1400" b="0" i="0" u="none" strike="noStrike" cap="none">
              <a:solidFill>
                <a:srgbClr val="000000"/>
              </a:solidFill>
              <a:latin typeface="Arial"/>
              <a:ea typeface="Arial"/>
              <a:cs typeface="Arial"/>
              <a:sym typeface="Arial"/>
            </a:endParaRPr>
          </a:p>
        </p:txBody>
      </p:sp>
      <p:sp>
        <p:nvSpPr>
          <p:cNvPr id="1934" name="Google Shape;1934;p120"/>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To understand the structure of the data</a:t>
            </a:r>
            <a:endParaRPr sz="1400" b="0" i="0" u="none" strike="noStrike" cap="none">
              <a:solidFill>
                <a:srgbClr val="000000"/>
              </a:solidFill>
              <a:latin typeface="Arial"/>
              <a:ea typeface="Arial"/>
              <a:cs typeface="Arial"/>
              <a:sym typeface="Arial"/>
            </a:endParaRPr>
          </a:p>
        </p:txBody>
      </p:sp>
      <p:sp>
        <p:nvSpPr>
          <p:cNvPr id="1935" name="Google Shape;1935;p120"/>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To generalize the dataset</a:t>
            </a:r>
            <a:endParaRPr sz="1400" b="0" i="0" u="none" strike="noStrike" cap="none">
              <a:solidFill>
                <a:srgbClr val="000000"/>
              </a:solidFill>
              <a:latin typeface="Arial"/>
              <a:ea typeface="Arial"/>
              <a:cs typeface="Arial"/>
              <a:sym typeface="Arial"/>
            </a:endParaRPr>
          </a:p>
        </p:txBody>
      </p:sp>
      <p:sp>
        <p:nvSpPr>
          <p:cNvPr id="1936" name="Google Shape;1936;p120"/>
          <p:cNvSpPr txBox="1">
            <a:spLocks noGrp="1"/>
          </p:cNvSpPr>
          <p:nvPr>
            <p:ph type="body" idx="5"/>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latin typeface="Open Sans"/>
                <a:ea typeface="Open Sans"/>
                <a:cs typeface="Open Sans"/>
                <a:sym typeface="Open Sans"/>
              </a:rPr>
              <a:t>To represent the data</a:t>
            </a:r>
            <a:endParaRPr/>
          </a:p>
        </p:txBody>
      </p:sp>
      <p:sp>
        <p:nvSpPr>
          <p:cNvPr id="1937" name="Google Shape;1937;p120"/>
          <p:cNvSpPr txBox="1"/>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ExtraBold"/>
                <a:ea typeface="Open Sans ExtraBold"/>
                <a:cs typeface="Open Sans ExtraBold"/>
                <a:sym typeface="Open Sans ExtraBold"/>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121"/>
          <p:cNvSpPr txBox="1">
            <a:spLocks noGrp="1"/>
          </p:cNvSpPr>
          <p:nvPr>
            <p:ph type="body" idx="6"/>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a:t>4</a:t>
            </a:r>
            <a:endParaRPr/>
          </a:p>
        </p:txBody>
      </p:sp>
      <p:sp>
        <p:nvSpPr>
          <p:cNvPr id="1943" name="Google Shape;1943;p121"/>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The estimator instance in Scikit-learn is a _____.</a:t>
            </a:r>
            <a:endParaRPr/>
          </a:p>
        </p:txBody>
      </p:sp>
      <p:sp>
        <p:nvSpPr>
          <p:cNvPr id="1944" name="Google Shape;1944;p121"/>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To predict the outcome</a:t>
            </a:r>
            <a:endParaRPr sz="1400" b="0" i="0" u="none" strike="noStrike" cap="none">
              <a:solidFill>
                <a:srgbClr val="000000"/>
              </a:solidFill>
              <a:latin typeface="Arial"/>
              <a:ea typeface="Arial"/>
              <a:cs typeface="Arial"/>
              <a:sym typeface="Arial"/>
            </a:endParaRPr>
          </a:p>
        </p:txBody>
      </p:sp>
      <p:sp>
        <p:nvSpPr>
          <p:cNvPr id="1945" name="Google Shape;1945;p121"/>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To understand the structure of the data</a:t>
            </a:r>
            <a:endParaRPr sz="1400" b="0" i="0" u="none" strike="noStrike" cap="none">
              <a:solidFill>
                <a:srgbClr val="000000"/>
              </a:solidFill>
              <a:latin typeface="Arial"/>
              <a:ea typeface="Arial"/>
              <a:cs typeface="Arial"/>
              <a:sym typeface="Arial"/>
            </a:endParaRPr>
          </a:p>
        </p:txBody>
      </p:sp>
      <p:sp>
        <p:nvSpPr>
          <p:cNvPr id="1946" name="Google Shape;1946;p121"/>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To generalize the dataset</a:t>
            </a:r>
            <a:endParaRPr sz="1400" b="0" i="0" u="none" strike="noStrike" cap="none">
              <a:solidFill>
                <a:srgbClr val="000000"/>
              </a:solidFill>
              <a:latin typeface="Arial"/>
              <a:ea typeface="Arial"/>
              <a:cs typeface="Arial"/>
              <a:sym typeface="Arial"/>
            </a:endParaRPr>
          </a:p>
        </p:txBody>
      </p:sp>
      <p:sp>
        <p:nvSpPr>
          <p:cNvPr id="1947" name="Google Shape;1947;p121"/>
          <p:cNvSpPr txBox="1"/>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04040"/>
              </a:buClr>
              <a:buSzPts val="2400"/>
              <a:buFont typeface="Arial"/>
              <a:buNone/>
            </a:pPr>
            <a:r>
              <a:rPr lang="en-US" sz="2200" b="0" i="0" u="none" strike="noStrike" cap="none">
                <a:solidFill>
                  <a:schemeClr val="dk1"/>
                </a:solidFill>
                <a:latin typeface="Open Sans"/>
                <a:ea typeface="Open Sans"/>
                <a:cs typeface="Open Sans"/>
                <a:sym typeface="Open Sans"/>
              </a:rPr>
              <a:t>To represent the data</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122"/>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The estimator instance in Scikit-learn is a _____.</a:t>
            </a:r>
            <a:endParaRPr/>
          </a:p>
        </p:txBody>
      </p:sp>
      <p:sp>
        <p:nvSpPr>
          <p:cNvPr id="1953" name="Google Shape;1953;p122"/>
          <p:cNvSpPr txBox="1">
            <a:spLocks noGrp="1"/>
          </p:cNvSpPr>
          <p:nvPr>
            <p:ph type="body" idx="2"/>
          </p:nvPr>
        </p:nvSpPr>
        <p:spPr>
          <a:xfrm>
            <a:off x="694716" y="7984686"/>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200">
                <a:solidFill>
                  <a:schemeClr val="dk1"/>
                </a:solidFill>
              </a:rPr>
              <a:t>The estimator instance or object is a model.</a:t>
            </a:r>
            <a:endParaRPr/>
          </a:p>
        </p:txBody>
      </p:sp>
      <p:sp>
        <p:nvSpPr>
          <p:cNvPr id="1954" name="Google Shape;1954;p122"/>
          <p:cNvSpPr txBox="1">
            <a:spLocks noGrp="1"/>
          </p:cNvSpPr>
          <p:nvPr>
            <p:ph type="body" idx="3"/>
          </p:nvPr>
        </p:nvSpPr>
        <p:spPr>
          <a:xfrm>
            <a:off x="3338349" y="7303658"/>
            <a:ext cx="13075479" cy="77433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a</a:t>
            </a:r>
            <a:endParaRPr/>
          </a:p>
        </p:txBody>
      </p:sp>
      <p:sp>
        <p:nvSpPr>
          <p:cNvPr id="1955" name="Google Shape;1955;p122"/>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Model</a:t>
            </a:r>
            <a:endParaRPr sz="1400" b="0" i="0" u="none" strike="noStrike" cap="none">
              <a:solidFill>
                <a:srgbClr val="000000"/>
              </a:solidFill>
              <a:latin typeface="Arial"/>
              <a:ea typeface="Arial"/>
              <a:cs typeface="Arial"/>
              <a:sym typeface="Arial"/>
            </a:endParaRPr>
          </a:p>
        </p:txBody>
      </p:sp>
      <p:sp>
        <p:nvSpPr>
          <p:cNvPr id="1956" name="Google Shape;1956;p122"/>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Feature</a:t>
            </a:r>
            <a:endParaRPr sz="1400" b="0" i="0" u="none" strike="noStrike" cap="none">
              <a:solidFill>
                <a:srgbClr val="000000"/>
              </a:solidFill>
              <a:latin typeface="Arial"/>
              <a:ea typeface="Arial"/>
              <a:cs typeface="Arial"/>
              <a:sym typeface="Arial"/>
            </a:endParaRPr>
          </a:p>
        </p:txBody>
      </p:sp>
      <p:sp>
        <p:nvSpPr>
          <p:cNvPr id="1957" name="Google Shape;1957;p122"/>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Dataset</a:t>
            </a:r>
            <a:endParaRPr sz="1400" b="0" i="0" u="none" strike="noStrike" cap="none">
              <a:solidFill>
                <a:srgbClr val="000000"/>
              </a:solidFill>
              <a:latin typeface="Arial"/>
              <a:ea typeface="Arial"/>
              <a:cs typeface="Arial"/>
              <a:sym typeface="Arial"/>
            </a:endParaRPr>
          </a:p>
        </p:txBody>
      </p:sp>
      <p:sp>
        <p:nvSpPr>
          <p:cNvPr id="1958" name="Google Shape;1958;p122"/>
          <p:cNvSpPr txBox="1">
            <a:spLocks noGrp="1"/>
          </p:cNvSpPr>
          <p:nvPr>
            <p:ph type="body" idx="5"/>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latin typeface="Open Sans"/>
                <a:ea typeface="Open Sans"/>
                <a:cs typeface="Open Sans"/>
                <a:sym typeface="Open Sans"/>
              </a:rPr>
              <a:t>Response</a:t>
            </a:r>
            <a:endParaRPr/>
          </a:p>
        </p:txBody>
      </p:sp>
      <p:sp>
        <p:nvSpPr>
          <p:cNvPr id="1959" name="Google Shape;1959;p122"/>
          <p:cNvSpPr txBox="1"/>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ExtraBold"/>
                <a:ea typeface="Open Sans ExtraBold"/>
                <a:cs typeface="Open Sans ExtraBold"/>
                <a:sym typeface="Open Sans ExtraBold"/>
              </a:rPr>
              <a:t>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123"/>
          <p:cNvSpPr txBox="1">
            <a:spLocks noGrp="1"/>
          </p:cNvSpPr>
          <p:nvPr>
            <p:ph type="body" idx="6"/>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a:t>5</a:t>
            </a:r>
            <a:endParaRPr/>
          </a:p>
        </p:txBody>
      </p:sp>
      <p:sp>
        <p:nvSpPr>
          <p:cNvPr id="1965" name="Google Shape;1965;p123"/>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t>What is the best way to train a model?</a:t>
            </a:r>
            <a:endParaRPr/>
          </a:p>
        </p:txBody>
      </p:sp>
      <p:sp>
        <p:nvSpPr>
          <p:cNvPr id="1966" name="Google Shape;1966;p123"/>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Use the entire dataset as a training and testing set both</a:t>
            </a:r>
            <a:endParaRPr sz="1400" b="0" i="0" u="none" strike="noStrike" cap="none">
              <a:solidFill>
                <a:srgbClr val="000000"/>
              </a:solidFill>
              <a:latin typeface="Arial"/>
              <a:ea typeface="Arial"/>
              <a:cs typeface="Arial"/>
              <a:sym typeface="Arial"/>
            </a:endParaRPr>
          </a:p>
        </p:txBody>
      </p:sp>
      <p:sp>
        <p:nvSpPr>
          <p:cNvPr id="1967" name="Google Shape;1967;p123"/>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Split the known dataset into separate training and testing sets</a:t>
            </a:r>
            <a:endParaRPr sz="1400" b="0" i="0" u="none" strike="noStrike" cap="none">
              <a:solidFill>
                <a:srgbClr val="000000"/>
              </a:solidFill>
              <a:latin typeface="Arial"/>
              <a:ea typeface="Arial"/>
              <a:cs typeface="Arial"/>
              <a:sym typeface="Arial"/>
            </a:endParaRPr>
          </a:p>
        </p:txBody>
      </p:sp>
      <p:sp>
        <p:nvSpPr>
          <p:cNvPr id="1968" name="Google Shape;1968;p123"/>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Ask the source to provide continuous data</a:t>
            </a:r>
            <a:endParaRPr sz="1400" b="0" i="0" u="none" strike="noStrike" cap="none">
              <a:solidFill>
                <a:srgbClr val="000000"/>
              </a:solidFill>
              <a:latin typeface="Arial"/>
              <a:ea typeface="Arial"/>
              <a:cs typeface="Arial"/>
              <a:sym typeface="Arial"/>
            </a:endParaRPr>
          </a:p>
        </p:txBody>
      </p:sp>
      <p:sp>
        <p:nvSpPr>
          <p:cNvPr id="1969" name="Google Shape;1969;p123"/>
          <p:cNvSpPr txBox="1"/>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04040"/>
              </a:buClr>
              <a:buSzPts val="2400"/>
              <a:buFont typeface="Arial"/>
              <a:buNone/>
            </a:pPr>
            <a:r>
              <a:rPr lang="en-US" sz="2200" b="0" i="0" u="none" strike="noStrike" cap="none">
                <a:solidFill>
                  <a:schemeClr val="dk1"/>
                </a:solidFill>
                <a:latin typeface="Open Sans"/>
                <a:ea typeface="Open Sans"/>
                <a:cs typeface="Open Sans"/>
                <a:sym typeface="Open Sans"/>
              </a:rPr>
              <a:t>Ask the source to provide categorical data</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124"/>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t>What is the best way to train a model?</a:t>
            </a:r>
            <a:endParaRPr/>
          </a:p>
        </p:txBody>
      </p:sp>
      <p:sp>
        <p:nvSpPr>
          <p:cNvPr id="1975" name="Google Shape;1975;p124"/>
          <p:cNvSpPr txBox="1">
            <a:spLocks noGrp="1"/>
          </p:cNvSpPr>
          <p:nvPr>
            <p:ph type="body" idx="2"/>
          </p:nvPr>
        </p:nvSpPr>
        <p:spPr>
          <a:xfrm>
            <a:off x="694716" y="7984686"/>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200">
                <a:solidFill>
                  <a:schemeClr val="dk1"/>
                </a:solidFill>
              </a:rPr>
              <a:t>The best way to train a model is to split the known dataset into training and testing sets. The testing set varies from 20% to 40%. </a:t>
            </a:r>
            <a:endParaRPr/>
          </a:p>
        </p:txBody>
      </p:sp>
      <p:sp>
        <p:nvSpPr>
          <p:cNvPr id="1976" name="Google Shape;1976;p124"/>
          <p:cNvSpPr txBox="1">
            <a:spLocks noGrp="1"/>
          </p:cNvSpPr>
          <p:nvPr>
            <p:ph type="body" idx="3"/>
          </p:nvPr>
        </p:nvSpPr>
        <p:spPr>
          <a:xfrm>
            <a:off x="3338349" y="7303658"/>
            <a:ext cx="13075479" cy="77433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b</a:t>
            </a:r>
            <a:endParaRPr/>
          </a:p>
        </p:txBody>
      </p:sp>
      <p:sp>
        <p:nvSpPr>
          <p:cNvPr id="1977" name="Google Shape;1977;p124"/>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Use the entire dataset as a training and testing set both</a:t>
            </a:r>
            <a:endParaRPr sz="1400" b="0" i="0" u="none" strike="noStrike" cap="none">
              <a:solidFill>
                <a:srgbClr val="000000"/>
              </a:solidFill>
              <a:latin typeface="Arial"/>
              <a:ea typeface="Arial"/>
              <a:cs typeface="Arial"/>
              <a:sym typeface="Arial"/>
            </a:endParaRPr>
          </a:p>
        </p:txBody>
      </p:sp>
      <p:sp>
        <p:nvSpPr>
          <p:cNvPr id="1978" name="Google Shape;1978;p124"/>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Split the known dataset into separate training and testing sets</a:t>
            </a:r>
            <a:endParaRPr sz="1400" b="0" i="0" u="none" strike="noStrike" cap="none">
              <a:solidFill>
                <a:srgbClr val="000000"/>
              </a:solidFill>
              <a:latin typeface="Arial"/>
              <a:ea typeface="Arial"/>
              <a:cs typeface="Arial"/>
              <a:sym typeface="Arial"/>
            </a:endParaRPr>
          </a:p>
        </p:txBody>
      </p:sp>
      <p:sp>
        <p:nvSpPr>
          <p:cNvPr id="1979" name="Google Shape;1979;p124"/>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Ask the source to provide continuous data</a:t>
            </a:r>
            <a:endParaRPr sz="1400" b="0" i="0" u="none" strike="noStrike" cap="none">
              <a:solidFill>
                <a:srgbClr val="000000"/>
              </a:solidFill>
              <a:latin typeface="Arial"/>
              <a:ea typeface="Arial"/>
              <a:cs typeface="Arial"/>
              <a:sym typeface="Arial"/>
            </a:endParaRPr>
          </a:p>
        </p:txBody>
      </p:sp>
      <p:sp>
        <p:nvSpPr>
          <p:cNvPr id="1980" name="Google Shape;1980;p124"/>
          <p:cNvSpPr txBox="1">
            <a:spLocks noGrp="1"/>
          </p:cNvSpPr>
          <p:nvPr>
            <p:ph type="body" idx="5"/>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latin typeface="Open Sans"/>
                <a:ea typeface="Open Sans"/>
                <a:cs typeface="Open Sans"/>
                <a:sym typeface="Open Sans"/>
              </a:rPr>
              <a:t>Ask the source to provide categorical data</a:t>
            </a:r>
            <a:endParaRPr/>
          </a:p>
        </p:txBody>
      </p:sp>
      <p:sp>
        <p:nvSpPr>
          <p:cNvPr id="1981" name="Google Shape;1981;p124"/>
          <p:cNvSpPr txBox="1"/>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ExtraBold"/>
                <a:ea typeface="Open Sans ExtraBold"/>
                <a:cs typeface="Open Sans ExtraBold"/>
                <a:sym typeface="Open Sans ExtraBold"/>
              </a:rPr>
              <a:t>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125"/>
          <p:cNvSpPr txBox="1">
            <a:spLocks noGrp="1"/>
          </p:cNvSpPr>
          <p:nvPr>
            <p:ph type="body" idx="6"/>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a:t>6</a:t>
            </a:r>
            <a:endParaRPr/>
          </a:p>
        </p:txBody>
      </p:sp>
      <p:sp>
        <p:nvSpPr>
          <p:cNvPr id="1987" name="Google Shape;1987;p125"/>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t>Which of the following is true with a greater value of SSR or SSE? Select all that apply.</a:t>
            </a:r>
            <a:endParaRPr/>
          </a:p>
        </p:txBody>
      </p:sp>
      <p:sp>
        <p:nvSpPr>
          <p:cNvPr id="1988" name="Google Shape;1988;p125"/>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prediction will be more accurate, making it the best fit model.</a:t>
            </a:r>
            <a:endParaRPr sz="1400" b="0" i="0" u="none" strike="noStrike" cap="none">
              <a:solidFill>
                <a:srgbClr val="000000"/>
              </a:solidFill>
              <a:latin typeface="Arial"/>
              <a:ea typeface="Arial"/>
              <a:cs typeface="Arial"/>
              <a:sym typeface="Arial"/>
            </a:endParaRPr>
          </a:p>
        </p:txBody>
      </p:sp>
      <p:sp>
        <p:nvSpPr>
          <p:cNvPr id="1989" name="Google Shape;1989;p125"/>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prediction will start becoming less accurate.</a:t>
            </a:r>
            <a:endParaRPr sz="1400" b="0" i="0" u="none" strike="noStrike" cap="none">
              <a:solidFill>
                <a:srgbClr val="000000"/>
              </a:solidFill>
              <a:latin typeface="Arial"/>
              <a:ea typeface="Arial"/>
              <a:cs typeface="Arial"/>
              <a:sym typeface="Arial"/>
            </a:endParaRPr>
          </a:p>
        </p:txBody>
      </p:sp>
      <p:sp>
        <p:nvSpPr>
          <p:cNvPr id="1990" name="Google Shape;1990;p125"/>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outcome remains unaffected.</a:t>
            </a:r>
            <a:endParaRPr sz="1400" b="0" i="0" u="none" strike="noStrike" cap="none">
              <a:solidFill>
                <a:srgbClr val="000000"/>
              </a:solidFill>
              <a:latin typeface="Arial"/>
              <a:ea typeface="Arial"/>
              <a:cs typeface="Arial"/>
              <a:sym typeface="Arial"/>
            </a:endParaRPr>
          </a:p>
        </p:txBody>
      </p:sp>
      <p:sp>
        <p:nvSpPr>
          <p:cNvPr id="1991" name="Google Shape;1991;p125"/>
          <p:cNvSpPr txBox="1"/>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04040"/>
              </a:buClr>
              <a:buSzPts val="2400"/>
              <a:buFont typeface="Arial"/>
              <a:buNone/>
            </a:pPr>
            <a:r>
              <a:rPr lang="en-US" sz="2200" b="0" i="0" u="none" strike="noStrike" cap="none">
                <a:solidFill>
                  <a:schemeClr val="dk1"/>
                </a:solidFill>
                <a:latin typeface="Open Sans"/>
                <a:ea typeface="Open Sans"/>
                <a:cs typeface="Open Sans"/>
                <a:sym typeface="Open Sans"/>
              </a:rPr>
              <a:t>The model will not be the best fit for the attributes.</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p126"/>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t>Which of the following is true with a greater value of SSR or SSE? Select all that apply.</a:t>
            </a:r>
            <a:endParaRPr/>
          </a:p>
        </p:txBody>
      </p:sp>
      <p:sp>
        <p:nvSpPr>
          <p:cNvPr id="1997" name="Google Shape;1997;p126"/>
          <p:cNvSpPr txBox="1">
            <a:spLocks noGrp="1"/>
          </p:cNvSpPr>
          <p:nvPr>
            <p:ph type="body" idx="2"/>
          </p:nvPr>
        </p:nvSpPr>
        <p:spPr>
          <a:xfrm>
            <a:off x="694716" y="7984686"/>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With higher SSR or SSE, the prediction will be less accurate and the model will not be the best fit for the attributes.</a:t>
            </a:r>
            <a:endParaRPr/>
          </a:p>
        </p:txBody>
      </p:sp>
      <p:sp>
        <p:nvSpPr>
          <p:cNvPr id="1998" name="Google Shape;1998;p126"/>
          <p:cNvSpPr txBox="1">
            <a:spLocks noGrp="1"/>
          </p:cNvSpPr>
          <p:nvPr>
            <p:ph type="body" idx="3"/>
          </p:nvPr>
        </p:nvSpPr>
        <p:spPr>
          <a:xfrm>
            <a:off x="3338349" y="7303658"/>
            <a:ext cx="13075479" cy="77433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b, d</a:t>
            </a:r>
            <a:endParaRPr/>
          </a:p>
        </p:txBody>
      </p:sp>
      <p:sp>
        <p:nvSpPr>
          <p:cNvPr id="1999" name="Google Shape;1999;p126"/>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prediction will be more accurate, making it the best fit model.</a:t>
            </a:r>
            <a:endParaRPr sz="1400" b="0" i="0" u="none" strike="noStrike" cap="none">
              <a:solidFill>
                <a:srgbClr val="000000"/>
              </a:solidFill>
              <a:latin typeface="Arial"/>
              <a:ea typeface="Arial"/>
              <a:cs typeface="Arial"/>
              <a:sym typeface="Arial"/>
            </a:endParaRPr>
          </a:p>
        </p:txBody>
      </p:sp>
      <p:sp>
        <p:nvSpPr>
          <p:cNvPr id="2000" name="Google Shape;2000;p126"/>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prediction will start becoming less accurate.</a:t>
            </a:r>
            <a:endParaRPr sz="1400" b="0" i="0" u="none" strike="noStrike" cap="none">
              <a:solidFill>
                <a:srgbClr val="000000"/>
              </a:solidFill>
              <a:latin typeface="Arial"/>
              <a:ea typeface="Arial"/>
              <a:cs typeface="Arial"/>
              <a:sym typeface="Arial"/>
            </a:endParaRPr>
          </a:p>
        </p:txBody>
      </p:sp>
      <p:sp>
        <p:nvSpPr>
          <p:cNvPr id="2001" name="Google Shape;2001;p126"/>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outcome remains unaffected.</a:t>
            </a:r>
            <a:endParaRPr sz="1400" b="0" i="0" u="none" strike="noStrike" cap="none">
              <a:solidFill>
                <a:srgbClr val="000000"/>
              </a:solidFill>
              <a:latin typeface="Arial"/>
              <a:ea typeface="Arial"/>
              <a:cs typeface="Arial"/>
              <a:sym typeface="Arial"/>
            </a:endParaRPr>
          </a:p>
        </p:txBody>
      </p:sp>
      <p:sp>
        <p:nvSpPr>
          <p:cNvPr id="2002" name="Google Shape;2002;p126"/>
          <p:cNvSpPr txBox="1">
            <a:spLocks noGrp="1"/>
          </p:cNvSpPr>
          <p:nvPr>
            <p:ph type="body" idx="5"/>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latin typeface="Open Sans"/>
                <a:ea typeface="Open Sans"/>
                <a:cs typeface="Open Sans"/>
                <a:sym typeface="Open Sans"/>
              </a:rPr>
              <a:t>The model will not be the best fit for the attributes.</a:t>
            </a:r>
            <a:endParaRPr/>
          </a:p>
        </p:txBody>
      </p:sp>
      <p:sp>
        <p:nvSpPr>
          <p:cNvPr id="2003" name="Google Shape;2003;p126"/>
          <p:cNvSpPr txBox="1"/>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ExtraBold"/>
                <a:ea typeface="Open Sans ExtraBold"/>
                <a:cs typeface="Open Sans ExtraBold"/>
                <a:sym typeface="Open Sans ExtraBold"/>
              </a:rPr>
              <a:t>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5"/>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3F3F3F"/>
              </a:buClr>
              <a:buSzPts val="3200"/>
              <a:buNone/>
            </a:pPr>
            <a:r>
              <a:rPr lang="en-US">
                <a:solidFill>
                  <a:schemeClr val="lt1"/>
                </a:solidFill>
                <a:latin typeface="Open Sans ExtraBold"/>
                <a:ea typeface="Open Sans ExtraBold"/>
                <a:cs typeface="Open Sans ExtraBold"/>
                <a:sym typeface="Open Sans ExtraBold"/>
              </a:rPr>
              <a:t>Machine Learning Approach</a:t>
            </a:r>
            <a:endParaRPr>
              <a:solidFill>
                <a:schemeClr val="lt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127"/>
          <p:cNvSpPr txBox="1">
            <a:spLocks noGrp="1"/>
          </p:cNvSpPr>
          <p:nvPr>
            <p:ph type="body" idx="6"/>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a:t>7</a:t>
            </a:r>
            <a:endParaRPr/>
          </a:p>
        </p:txBody>
      </p:sp>
      <p:sp>
        <p:nvSpPr>
          <p:cNvPr id="2009" name="Google Shape;2009;p127"/>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None/>
            </a:pPr>
            <a:r>
              <a:rPr lang="en-US" sz="2200">
                <a:solidFill>
                  <a:schemeClr val="dk1"/>
                </a:solidFill>
              </a:rPr>
              <a:t>Class sklearn.linear_model.LogisticRegression, random_state _____.</a:t>
            </a:r>
            <a:endParaRPr/>
          </a:p>
        </p:txBody>
      </p:sp>
      <p:sp>
        <p:nvSpPr>
          <p:cNvPr id="2010" name="Google Shape;2010;p127"/>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Indicates the seed of the pseudo random number generator used to shuffle data</a:t>
            </a:r>
            <a:endParaRPr sz="1400" b="0" i="0" u="none" strike="noStrike" cap="none">
              <a:solidFill>
                <a:srgbClr val="000000"/>
              </a:solidFill>
              <a:latin typeface="Arial"/>
              <a:ea typeface="Arial"/>
              <a:cs typeface="Arial"/>
              <a:sym typeface="Arial"/>
            </a:endParaRPr>
          </a:p>
        </p:txBody>
      </p:sp>
      <p:sp>
        <p:nvSpPr>
          <p:cNvPr id="2011" name="Google Shape;2011;p127"/>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Defines the features state</a:t>
            </a:r>
            <a:endParaRPr sz="1400" b="0" i="0" u="none" strike="noStrike" cap="none">
              <a:solidFill>
                <a:srgbClr val="000000"/>
              </a:solidFill>
              <a:latin typeface="Arial"/>
              <a:ea typeface="Arial"/>
              <a:cs typeface="Arial"/>
              <a:sym typeface="Arial"/>
            </a:endParaRPr>
          </a:p>
        </p:txBody>
      </p:sp>
      <p:sp>
        <p:nvSpPr>
          <p:cNvPr id="2012" name="Google Shape;2012;p127"/>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Represents the number of random iterations </a:t>
            </a:r>
            <a:endParaRPr sz="1400" b="0" i="0" u="none" strike="noStrike" cap="none">
              <a:solidFill>
                <a:srgbClr val="000000"/>
              </a:solidFill>
              <a:latin typeface="Arial"/>
              <a:ea typeface="Arial"/>
              <a:cs typeface="Arial"/>
              <a:sym typeface="Arial"/>
            </a:endParaRPr>
          </a:p>
        </p:txBody>
      </p:sp>
      <p:sp>
        <p:nvSpPr>
          <p:cNvPr id="2013" name="Google Shape;2013;p127"/>
          <p:cNvSpPr txBox="1"/>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04040"/>
              </a:buClr>
              <a:buSzPts val="2400"/>
              <a:buFont typeface="Arial"/>
              <a:buNone/>
            </a:pPr>
            <a:r>
              <a:rPr lang="en-US" sz="2200" b="0" i="0" u="none" strike="noStrike" cap="none">
                <a:solidFill>
                  <a:schemeClr val="dk1"/>
                </a:solidFill>
                <a:latin typeface="Open Sans"/>
                <a:ea typeface="Open Sans"/>
                <a:cs typeface="Open Sans"/>
                <a:sym typeface="Open Sans"/>
              </a:rPr>
              <a:t>Specifies a random constant to be added to the decision function</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128"/>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None/>
            </a:pPr>
            <a:r>
              <a:rPr lang="en-US" sz="2200">
                <a:solidFill>
                  <a:schemeClr val="dk1"/>
                </a:solidFill>
              </a:rPr>
              <a:t>Class sklearn.linear_model.LogisticRegression, random_state _____.</a:t>
            </a:r>
            <a:endParaRPr/>
          </a:p>
        </p:txBody>
      </p:sp>
      <p:sp>
        <p:nvSpPr>
          <p:cNvPr id="2019" name="Google Shape;2019;p128"/>
          <p:cNvSpPr txBox="1">
            <a:spLocks noGrp="1"/>
          </p:cNvSpPr>
          <p:nvPr>
            <p:ph type="body" idx="2"/>
          </p:nvPr>
        </p:nvSpPr>
        <p:spPr>
          <a:xfrm>
            <a:off x="694716" y="7984686"/>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The class “sklearn.linear_model.LogisticRegression, random_state” indicates the seed of the pseudo random number generator used to shuffle data.</a:t>
            </a:r>
            <a:endParaRPr/>
          </a:p>
        </p:txBody>
      </p:sp>
      <p:sp>
        <p:nvSpPr>
          <p:cNvPr id="2020" name="Google Shape;2020;p128"/>
          <p:cNvSpPr txBox="1">
            <a:spLocks noGrp="1"/>
          </p:cNvSpPr>
          <p:nvPr>
            <p:ph type="body" idx="3"/>
          </p:nvPr>
        </p:nvSpPr>
        <p:spPr>
          <a:xfrm>
            <a:off x="3338349" y="7303658"/>
            <a:ext cx="13075479" cy="77433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a</a:t>
            </a:r>
            <a:endParaRPr/>
          </a:p>
        </p:txBody>
      </p:sp>
      <p:sp>
        <p:nvSpPr>
          <p:cNvPr id="2021" name="Google Shape;2021;p128"/>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Indicates the seed of the pseudo random number generator used to shuffle data</a:t>
            </a:r>
            <a:endParaRPr sz="1400" b="0" i="0" u="none" strike="noStrike" cap="none">
              <a:solidFill>
                <a:srgbClr val="000000"/>
              </a:solidFill>
              <a:latin typeface="Arial"/>
              <a:ea typeface="Arial"/>
              <a:cs typeface="Arial"/>
              <a:sym typeface="Arial"/>
            </a:endParaRPr>
          </a:p>
        </p:txBody>
      </p:sp>
      <p:sp>
        <p:nvSpPr>
          <p:cNvPr id="2022" name="Google Shape;2022;p128"/>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Defines the features state</a:t>
            </a:r>
            <a:endParaRPr sz="1400" b="0" i="0" u="none" strike="noStrike" cap="none">
              <a:solidFill>
                <a:srgbClr val="000000"/>
              </a:solidFill>
              <a:latin typeface="Arial"/>
              <a:ea typeface="Arial"/>
              <a:cs typeface="Arial"/>
              <a:sym typeface="Arial"/>
            </a:endParaRPr>
          </a:p>
        </p:txBody>
      </p:sp>
      <p:sp>
        <p:nvSpPr>
          <p:cNvPr id="2023" name="Google Shape;2023;p128"/>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Represents the number of random iterations </a:t>
            </a:r>
            <a:endParaRPr sz="1400" b="0" i="0" u="none" strike="noStrike" cap="none">
              <a:solidFill>
                <a:srgbClr val="000000"/>
              </a:solidFill>
              <a:latin typeface="Arial"/>
              <a:ea typeface="Arial"/>
              <a:cs typeface="Arial"/>
              <a:sym typeface="Arial"/>
            </a:endParaRPr>
          </a:p>
        </p:txBody>
      </p:sp>
      <p:sp>
        <p:nvSpPr>
          <p:cNvPr id="2024" name="Google Shape;2024;p128"/>
          <p:cNvSpPr txBox="1">
            <a:spLocks noGrp="1"/>
          </p:cNvSpPr>
          <p:nvPr>
            <p:ph type="body" idx="5"/>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latin typeface="Open Sans"/>
                <a:ea typeface="Open Sans"/>
                <a:cs typeface="Open Sans"/>
                <a:sym typeface="Open Sans"/>
              </a:rPr>
              <a:t>Specifies a random constant to be added to the decision function</a:t>
            </a:r>
            <a:endParaRPr/>
          </a:p>
        </p:txBody>
      </p:sp>
      <p:sp>
        <p:nvSpPr>
          <p:cNvPr id="2025" name="Google Shape;2025;p128"/>
          <p:cNvSpPr txBox="1"/>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ExtraBold"/>
                <a:ea typeface="Open Sans ExtraBold"/>
                <a:cs typeface="Open Sans ExtraBold"/>
                <a:sym typeface="Open Sans ExtraBold"/>
              </a:rPr>
              <a:t>7</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Google Shape;2030;p129"/>
          <p:cNvSpPr txBox="1">
            <a:spLocks noGrp="1"/>
          </p:cNvSpPr>
          <p:nvPr>
            <p:ph type="body" idx="6"/>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a:t>8</a:t>
            </a:r>
            <a:endParaRPr/>
          </a:p>
        </p:txBody>
      </p:sp>
      <p:sp>
        <p:nvSpPr>
          <p:cNvPr id="2031" name="Google Shape;2031;p129"/>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latin typeface="Open Sans"/>
                <a:ea typeface="Open Sans"/>
                <a:cs typeface="Open Sans"/>
                <a:sym typeface="Open Sans"/>
              </a:rPr>
              <a:t>What are the requirements of the K-means algorithm? Select all that apply. </a:t>
            </a:r>
            <a:endParaRPr/>
          </a:p>
        </p:txBody>
      </p:sp>
      <p:sp>
        <p:nvSpPr>
          <p:cNvPr id="2032" name="Google Shape;2032;p129"/>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Number of clusters should be specified</a:t>
            </a:r>
            <a:endParaRPr sz="1400" b="0" i="0" u="none" strike="noStrike" cap="none">
              <a:solidFill>
                <a:srgbClr val="000000"/>
              </a:solidFill>
              <a:latin typeface="Arial"/>
              <a:ea typeface="Arial"/>
              <a:cs typeface="Arial"/>
              <a:sym typeface="Arial"/>
            </a:endParaRPr>
          </a:p>
        </p:txBody>
      </p:sp>
      <p:sp>
        <p:nvSpPr>
          <p:cNvPr id="2033" name="Google Shape;2033;p129"/>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More than one iteration should meet requisite criteria</a:t>
            </a:r>
            <a:endParaRPr sz="1400" b="0" i="0" u="none" strike="noStrike" cap="none">
              <a:solidFill>
                <a:srgbClr val="000000"/>
              </a:solidFill>
              <a:latin typeface="Arial"/>
              <a:ea typeface="Arial"/>
              <a:cs typeface="Arial"/>
              <a:sym typeface="Arial"/>
            </a:endParaRPr>
          </a:p>
        </p:txBody>
      </p:sp>
      <p:sp>
        <p:nvSpPr>
          <p:cNvPr id="2034" name="Google Shape;2034;p129"/>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Centroids should minimize inertia</a:t>
            </a:r>
            <a:endParaRPr sz="1400" b="0" i="0" u="none" strike="noStrike" cap="none">
              <a:solidFill>
                <a:srgbClr val="000000"/>
              </a:solidFill>
              <a:latin typeface="Arial"/>
              <a:ea typeface="Arial"/>
              <a:cs typeface="Arial"/>
              <a:sym typeface="Arial"/>
            </a:endParaRPr>
          </a:p>
        </p:txBody>
      </p:sp>
      <p:sp>
        <p:nvSpPr>
          <p:cNvPr id="2035" name="Google Shape;2035;p129"/>
          <p:cNvSpPr txBox="1"/>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04040"/>
              </a:buClr>
              <a:buSzPts val="2400"/>
              <a:buFont typeface="Arial"/>
              <a:buNone/>
            </a:pPr>
            <a:r>
              <a:rPr lang="en-US" sz="2200" b="0" i="0" u="none" strike="noStrike" cap="none">
                <a:solidFill>
                  <a:schemeClr val="dk1"/>
                </a:solidFill>
                <a:latin typeface="Open Sans"/>
                <a:ea typeface="Open Sans"/>
                <a:cs typeface="Open Sans"/>
                <a:sym typeface="Open Sans"/>
              </a:rPr>
              <a:t>Features should be labeled</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130"/>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latin typeface="Open Sans"/>
                <a:ea typeface="Open Sans"/>
                <a:cs typeface="Open Sans"/>
                <a:sym typeface="Open Sans"/>
              </a:rPr>
              <a:t>What are the requirements of the K-means algorithm? Select all that apply. </a:t>
            </a:r>
            <a:endParaRPr/>
          </a:p>
        </p:txBody>
      </p:sp>
      <p:sp>
        <p:nvSpPr>
          <p:cNvPr id="2041" name="Google Shape;2041;p130"/>
          <p:cNvSpPr txBox="1">
            <a:spLocks noGrp="1"/>
          </p:cNvSpPr>
          <p:nvPr>
            <p:ph type="body" idx="2"/>
          </p:nvPr>
        </p:nvSpPr>
        <p:spPr>
          <a:xfrm>
            <a:off x="694716" y="7984686"/>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The K-means algorithm requires the number of clusters to be specified and the centroids to minimize inertia. It requires several iterations to fine tune itself and meet the required criteria to become the best fit model.</a:t>
            </a:r>
            <a:endParaRPr/>
          </a:p>
        </p:txBody>
      </p:sp>
      <p:sp>
        <p:nvSpPr>
          <p:cNvPr id="2042" name="Google Shape;2042;p130"/>
          <p:cNvSpPr txBox="1">
            <a:spLocks noGrp="1"/>
          </p:cNvSpPr>
          <p:nvPr>
            <p:ph type="body" idx="3"/>
          </p:nvPr>
        </p:nvSpPr>
        <p:spPr>
          <a:xfrm>
            <a:off x="3338349" y="7303658"/>
            <a:ext cx="13075479" cy="77433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a, b, c</a:t>
            </a:r>
            <a:endParaRPr/>
          </a:p>
        </p:txBody>
      </p:sp>
      <p:sp>
        <p:nvSpPr>
          <p:cNvPr id="2043" name="Google Shape;2043;p130"/>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Number of clusters should be specified</a:t>
            </a:r>
            <a:endParaRPr sz="1400" b="0" i="0" u="none" strike="noStrike" cap="none">
              <a:solidFill>
                <a:srgbClr val="000000"/>
              </a:solidFill>
              <a:latin typeface="Arial"/>
              <a:ea typeface="Arial"/>
              <a:cs typeface="Arial"/>
              <a:sym typeface="Arial"/>
            </a:endParaRPr>
          </a:p>
        </p:txBody>
      </p:sp>
      <p:sp>
        <p:nvSpPr>
          <p:cNvPr id="2044" name="Google Shape;2044;p130"/>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More than one iteration should meet requisite criteria</a:t>
            </a:r>
            <a:endParaRPr sz="1400" b="0" i="0" u="none" strike="noStrike" cap="none">
              <a:solidFill>
                <a:srgbClr val="000000"/>
              </a:solidFill>
              <a:latin typeface="Arial"/>
              <a:ea typeface="Arial"/>
              <a:cs typeface="Arial"/>
              <a:sym typeface="Arial"/>
            </a:endParaRPr>
          </a:p>
        </p:txBody>
      </p:sp>
      <p:sp>
        <p:nvSpPr>
          <p:cNvPr id="2045" name="Google Shape;2045;p130"/>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Centroids should minimize inertia</a:t>
            </a:r>
            <a:endParaRPr sz="1400" b="0" i="0" u="none" strike="noStrike" cap="none">
              <a:solidFill>
                <a:srgbClr val="000000"/>
              </a:solidFill>
              <a:latin typeface="Arial"/>
              <a:ea typeface="Arial"/>
              <a:cs typeface="Arial"/>
              <a:sym typeface="Arial"/>
            </a:endParaRPr>
          </a:p>
        </p:txBody>
      </p:sp>
      <p:sp>
        <p:nvSpPr>
          <p:cNvPr id="2046" name="Google Shape;2046;p130"/>
          <p:cNvSpPr txBox="1">
            <a:spLocks noGrp="1"/>
          </p:cNvSpPr>
          <p:nvPr>
            <p:ph type="body" idx="5"/>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latin typeface="Open Sans"/>
                <a:ea typeface="Open Sans"/>
                <a:cs typeface="Open Sans"/>
                <a:sym typeface="Open Sans"/>
              </a:rPr>
              <a:t>Features should be labeled</a:t>
            </a:r>
            <a:endParaRPr/>
          </a:p>
        </p:txBody>
      </p:sp>
      <p:sp>
        <p:nvSpPr>
          <p:cNvPr id="2047" name="Google Shape;2047;p130"/>
          <p:cNvSpPr txBox="1"/>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ExtraBold"/>
                <a:ea typeface="Open Sans ExtraBold"/>
                <a:cs typeface="Open Sans ExtraBold"/>
                <a:sym typeface="Open Sans ExtraBold"/>
              </a:rPr>
              <a:t>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131"/>
          <p:cNvSpPr txBox="1">
            <a:spLocks noGrp="1"/>
          </p:cNvSpPr>
          <p:nvPr>
            <p:ph type="body" idx="6"/>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2800"/>
              <a:buNone/>
            </a:pPr>
            <a:r>
              <a:rPr lang="en-US"/>
              <a:t>9</a:t>
            </a:r>
            <a:endParaRPr/>
          </a:p>
        </p:txBody>
      </p:sp>
      <p:sp>
        <p:nvSpPr>
          <p:cNvPr id="2053" name="Google Shape;2053;p131"/>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latin typeface="Open Sans"/>
                <a:ea typeface="Open Sans"/>
                <a:cs typeface="Open Sans"/>
                <a:sym typeface="Open Sans"/>
              </a:rPr>
              <a:t>What are the requirements of the K-means algorithm? Select all that apply. </a:t>
            </a:r>
            <a:endParaRPr/>
          </a:p>
        </p:txBody>
      </p:sp>
      <p:sp>
        <p:nvSpPr>
          <p:cNvPr id="2054" name="Google Shape;2054;p131"/>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Fits the model with X and applies the dimensionality reduction on X</a:t>
            </a:r>
            <a:endParaRPr sz="1400" b="0" i="0" u="none" strike="noStrike" cap="none">
              <a:solidFill>
                <a:srgbClr val="000000"/>
              </a:solidFill>
              <a:latin typeface="Arial"/>
              <a:ea typeface="Arial"/>
              <a:cs typeface="Arial"/>
              <a:sym typeface="Arial"/>
            </a:endParaRPr>
          </a:p>
        </p:txBody>
      </p:sp>
      <p:sp>
        <p:nvSpPr>
          <p:cNvPr id="2055" name="Google Shape;2055;p131"/>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Transforms the data back to its original space</a:t>
            </a:r>
            <a:endParaRPr sz="1400" b="0" i="0" u="none" strike="noStrike" cap="none">
              <a:solidFill>
                <a:srgbClr val="000000"/>
              </a:solidFill>
              <a:latin typeface="Arial"/>
              <a:ea typeface="Arial"/>
              <a:cs typeface="Arial"/>
              <a:sym typeface="Arial"/>
            </a:endParaRPr>
          </a:p>
        </p:txBody>
      </p:sp>
      <p:sp>
        <p:nvSpPr>
          <p:cNvPr id="2056" name="Google Shape;2056;p131"/>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Applies the dimensionality reduction on X</a:t>
            </a:r>
            <a:endParaRPr sz="1400" b="0" i="0" u="none" strike="noStrike" cap="none">
              <a:solidFill>
                <a:srgbClr val="000000"/>
              </a:solidFill>
              <a:latin typeface="Arial"/>
              <a:ea typeface="Arial"/>
              <a:cs typeface="Arial"/>
              <a:sym typeface="Arial"/>
            </a:endParaRPr>
          </a:p>
        </p:txBody>
      </p:sp>
      <p:sp>
        <p:nvSpPr>
          <p:cNvPr id="2057" name="Google Shape;2057;p131"/>
          <p:cNvSpPr txBox="1"/>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404040"/>
              </a:buClr>
              <a:buSzPts val="2400"/>
              <a:buFont typeface="Arial"/>
              <a:buNone/>
            </a:pPr>
            <a:r>
              <a:rPr lang="en-US" sz="2200" b="0" i="0" u="none" strike="noStrike" cap="none">
                <a:solidFill>
                  <a:schemeClr val="dk1"/>
                </a:solidFill>
                <a:latin typeface="Open Sans"/>
                <a:ea typeface="Open Sans"/>
                <a:cs typeface="Open Sans"/>
                <a:sym typeface="Open Sans"/>
              </a:rPr>
              <a:t>Computes data co-variance with the generative model</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132"/>
          <p:cNvSpPr txBox="1">
            <a:spLocks noGrp="1"/>
          </p:cNvSpPr>
          <p:nvPr>
            <p:ph type="body" idx="1"/>
          </p:nvPr>
        </p:nvSpPr>
        <p:spPr>
          <a:xfrm>
            <a:off x="3004034" y="670587"/>
            <a:ext cx="12502666" cy="142496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None/>
            </a:pPr>
            <a:r>
              <a:rPr lang="en-US" sz="2200">
                <a:solidFill>
                  <a:schemeClr val="dk1"/>
                </a:solidFill>
              </a:rPr>
              <a:t>In Class sklearn.decomposition.PCA, the transform(X) method , where X is multi-dimensional _____.</a:t>
            </a:r>
            <a:endParaRPr/>
          </a:p>
        </p:txBody>
      </p:sp>
      <p:sp>
        <p:nvSpPr>
          <p:cNvPr id="2063" name="Google Shape;2063;p132"/>
          <p:cNvSpPr txBox="1">
            <a:spLocks noGrp="1"/>
          </p:cNvSpPr>
          <p:nvPr>
            <p:ph type="body" idx="2"/>
          </p:nvPr>
        </p:nvSpPr>
        <p:spPr>
          <a:xfrm>
            <a:off x="694716" y="7984686"/>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rPr>
              <a:t>In Class “sklearn.decomposition.PCA,” the transform(X) method applies the dimensionality reduction on X.</a:t>
            </a:r>
            <a:endParaRPr/>
          </a:p>
        </p:txBody>
      </p:sp>
      <p:sp>
        <p:nvSpPr>
          <p:cNvPr id="2064" name="Google Shape;2064;p132"/>
          <p:cNvSpPr txBox="1">
            <a:spLocks noGrp="1"/>
          </p:cNvSpPr>
          <p:nvPr>
            <p:ph type="body" idx="3"/>
          </p:nvPr>
        </p:nvSpPr>
        <p:spPr>
          <a:xfrm>
            <a:off x="3338349" y="7303658"/>
            <a:ext cx="13075479" cy="77433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c</a:t>
            </a:r>
            <a:endParaRPr/>
          </a:p>
        </p:txBody>
      </p:sp>
      <p:sp>
        <p:nvSpPr>
          <p:cNvPr id="2065" name="Google Shape;2065;p132"/>
          <p:cNvSpPr txBox="1"/>
          <p:nvPr/>
        </p:nvSpPr>
        <p:spPr>
          <a:xfrm>
            <a:off x="2329744" y="2947554"/>
            <a:ext cx="11250640" cy="7017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Fits the model with X and applies the dimensionality reduction on X</a:t>
            </a:r>
            <a:endParaRPr sz="1400" b="0" i="0" u="none" strike="noStrike" cap="none">
              <a:solidFill>
                <a:srgbClr val="000000"/>
              </a:solidFill>
              <a:latin typeface="Arial"/>
              <a:ea typeface="Arial"/>
              <a:cs typeface="Arial"/>
              <a:sym typeface="Arial"/>
            </a:endParaRPr>
          </a:p>
        </p:txBody>
      </p:sp>
      <p:sp>
        <p:nvSpPr>
          <p:cNvPr id="2066" name="Google Shape;2066;p132"/>
          <p:cNvSpPr txBox="1"/>
          <p:nvPr/>
        </p:nvSpPr>
        <p:spPr>
          <a:xfrm>
            <a:off x="2329744" y="3676015"/>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Transforms the data back to its original space</a:t>
            </a:r>
            <a:endParaRPr sz="1400" b="0" i="0" u="none" strike="noStrike" cap="none">
              <a:solidFill>
                <a:srgbClr val="000000"/>
              </a:solidFill>
              <a:latin typeface="Arial"/>
              <a:ea typeface="Arial"/>
              <a:cs typeface="Arial"/>
              <a:sym typeface="Arial"/>
            </a:endParaRPr>
          </a:p>
        </p:txBody>
      </p:sp>
      <p:sp>
        <p:nvSpPr>
          <p:cNvPr id="2067" name="Google Shape;2067;p132"/>
          <p:cNvSpPr txBox="1"/>
          <p:nvPr/>
        </p:nvSpPr>
        <p:spPr>
          <a:xfrm>
            <a:off x="2329744" y="4511186"/>
            <a:ext cx="11250640" cy="70171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Applies the dimensionality reduction on X</a:t>
            </a:r>
            <a:endParaRPr sz="1400" b="0" i="0" u="none" strike="noStrike" cap="none">
              <a:solidFill>
                <a:srgbClr val="000000"/>
              </a:solidFill>
              <a:latin typeface="Arial"/>
              <a:ea typeface="Arial"/>
              <a:cs typeface="Arial"/>
              <a:sym typeface="Arial"/>
            </a:endParaRPr>
          </a:p>
        </p:txBody>
      </p:sp>
      <p:sp>
        <p:nvSpPr>
          <p:cNvPr id="2068" name="Google Shape;2068;p132"/>
          <p:cNvSpPr txBox="1">
            <a:spLocks noGrp="1"/>
          </p:cNvSpPr>
          <p:nvPr>
            <p:ph type="body" idx="5"/>
          </p:nvPr>
        </p:nvSpPr>
        <p:spPr>
          <a:xfrm>
            <a:off x="2329744" y="5316104"/>
            <a:ext cx="11250640" cy="701711"/>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04040"/>
              </a:buClr>
              <a:buSzPts val="2400"/>
              <a:buNone/>
            </a:pPr>
            <a:r>
              <a:rPr lang="en-US" sz="2200">
                <a:solidFill>
                  <a:schemeClr val="dk1"/>
                </a:solidFill>
                <a:latin typeface="Open Sans"/>
                <a:ea typeface="Open Sans"/>
                <a:cs typeface="Open Sans"/>
                <a:sym typeface="Open Sans"/>
              </a:rPr>
              <a:t>Computes data co-variance with the generative model</a:t>
            </a:r>
            <a:endParaRPr/>
          </a:p>
        </p:txBody>
      </p:sp>
      <p:sp>
        <p:nvSpPr>
          <p:cNvPr id="2069" name="Google Shape;2069;p132"/>
          <p:cNvSpPr txBox="1"/>
          <p:nvPr/>
        </p:nvSpPr>
        <p:spPr>
          <a:xfrm>
            <a:off x="1307384" y="1392135"/>
            <a:ext cx="1693250" cy="53707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r>
              <a:rPr lang="en-US" sz="2000" b="0" i="0" u="none" strike="noStrike" cap="none">
                <a:solidFill>
                  <a:srgbClr val="3F3F3F"/>
                </a:solidFill>
                <a:latin typeface="Open Sans ExtraBold"/>
                <a:ea typeface="Open Sans ExtraBold"/>
                <a:cs typeface="Open Sans ExtraBold"/>
                <a:sym typeface="Open Sans ExtraBold"/>
              </a:rPr>
              <a:t>9</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133"/>
          <p:cNvSpPr txBox="1">
            <a:spLocks noGrp="1"/>
          </p:cNvSpPr>
          <p:nvPr>
            <p:ph type="body" idx="1"/>
          </p:nvPr>
        </p:nvSpPr>
        <p:spPr>
          <a:xfrm>
            <a:off x="3913352" y="4061040"/>
            <a:ext cx="8429296" cy="1021920"/>
          </a:xfrm>
          <a:prstGeom prst="rect">
            <a:avLst/>
          </a:prstGeom>
          <a:noFill/>
          <a:ln>
            <a:noFill/>
          </a:ln>
        </p:spPr>
        <p:txBody>
          <a:bodyPr spcFirstLastPara="1" wrap="square" lIns="91425" tIns="45700" rIns="91425" bIns="45700" anchor="t" anchorCtr="0">
            <a:noAutofit/>
          </a:bodyPr>
          <a:lstStyle/>
          <a:p>
            <a:pPr marL="457200" marR="0" lvl="0" indent="-228600" algn="ctr" rtl="0">
              <a:lnSpc>
                <a:spcPct val="100000"/>
              </a:lnSpc>
              <a:spcBef>
                <a:spcPts val="1000"/>
              </a:spcBef>
              <a:spcAft>
                <a:spcPts val="0"/>
              </a:spcAft>
              <a:buClr>
                <a:srgbClr val="FFFFFF"/>
              </a:buClr>
              <a:buSzPts val="2800"/>
              <a:buFont typeface="Arial"/>
              <a:buNone/>
            </a:pPr>
            <a:r>
              <a:rPr lang="en-US"/>
              <a:t>Thank You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3200"/>
              <a:buFont typeface="Open Sans ExtraBold"/>
              <a:buNone/>
            </a:pPr>
            <a:r>
              <a:rPr lang="en-US"/>
              <a:t>Machine Learning Approach</a:t>
            </a:r>
            <a:endParaRPr/>
          </a:p>
        </p:txBody>
      </p:sp>
      <p:sp>
        <p:nvSpPr>
          <p:cNvPr id="561" name="Google Shape;561;p56"/>
          <p:cNvSpPr txBox="1">
            <a:spLocks noGrp="1"/>
          </p:cNvSpPr>
          <p:nvPr>
            <p:ph type="body" idx="4294967295"/>
          </p:nvPr>
        </p:nvSpPr>
        <p:spPr>
          <a:xfrm>
            <a:off x="760637" y="1051312"/>
            <a:ext cx="14478001" cy="1117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2400"/>
              <a:buNone/>
            </a:pPr>
            <a:r>
              <a:rPr lang="en-US" sz="2200">
                <a:solidFill>
                  <a:schemeClr val="dk1"/>
                </a:solidFill>
                <a:latin typeface="Open Sans"/>
                <a:ea typeface="Open Sans"/>
                <a:cs typeface="Open Sans"/>
                <a:sym typeface="Open Sans"/>
              </a:rPr>
              <a:t>The machine learning approach starts with either a problem that you need to solve or a given dataset that you need to analyze.</a:t>
            </a:r>
            <a:endParaRPr sz="2200">
              <a:solidFill>
                <a:srgbClr val="404040"/>
              </a:solidFill>
              <a:latin typeface="Open Sans"/>
              <a:ea typeface="Open Sans"/>
              <a:cs typeface="Open Sans"/>
              <a:sym typeface="Open Sans"/>
            </a:endParaRPr>
          </a:p>
        </p:txBody>
      </p:sp>
      <p:grpSp>
        <p:nvGrpSpPr>
          <p:cNvPr id="562" name="Google Shape;562;p56"/>
          <p:cNvGrpSpPr/>
          <p:nvPr/>
        </p:nvGrpSpPr>
        <p:grpSpPr>
          <a:xfrm>
            <a:off x="312305" y="2958797"/>
            <a:ext cx="15631388" cy="5406905"/>
            <a:chOff x="3597" y="121808"/>
            <a:chExt cx="15631388" cy="5406905"/>
          </a:xfrm>
        </p:grpSpPr>
        <p:sp>
          <p:nvSpPr>
            <p:cNvPr id="563" name="Google Shape;563;p56"/>
            <p:cNvSpPr/>
            <p:nvPr/>
          </p:nvSpPr>
          <p:spPr>
            <a:xfrm rot="5400000">
              <a:off x="481335" y="2918365"/>
              <a:ext cx="1439017" cy="2394493"/>
            </a:xfrm>
            <a:prstGeom prst="corner">
              <a:avLst>
                <a:gd name="adj1" fmla="val 16120"/>
                <a:gd name="adj2" fmla="val 1611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56"/>
            <p:cNvSpPr/>
            <p:nvPr/>
          </p:nvSpPr>
          <p:spPr>
            <a:xfrm>
              <a:off x="241127" y="3633802"/>
              <a:ext cx="2161762" cy="189491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56"/>
            <p:cNvSpPr txBox="1"/>
            <p:nvPr/>
          </p:nvSpPr>
          <p:spPr>
            <a:xfrm>
              <a:off x="241127" y="3633802"/>
              <a:ext cx="2161762" cy="189491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Open Sans"/>
                <a:buNone/>
              </a:pPr>
              <a:r>
                <a:rPr lang="en-US" sz="2000" b="0" i="0" u="none" strike="noStrike" cap="none">
                  <a:solidFill>
                    <a:schemeClr val="dk1"/>
                  </a:solidFill>
                  <a:latin typeface="Open Sans"/>
                  <a:ea typeface="Open Sans"/>
                  <a:cs typeface="Open Sans"/>
                  <a:sym typeface="Open Sans"/>
                </a:rPr>
                <a:t>Understand the problem/dataset</a:t>
              </a:r>
              <a:endParaRPr sz="1400" b="0" i="0" u="none" strike="noStrike" cap="none">
                <a:solidFill>
                  <a:srgbClr val="000000"/>
                </a:solidFill>
                <a:latin typeface="Arial"/>
                <a:ea typeface="Arial"/>
                <a:cs typeface="Arial"/>
                <a:sym typeface="Arial"/>
              </a:endParaRPr>
            </a:p>
          </p:txBody>
        </p:sp>
        <p:sp>
          <p:nvSpPr>
            <p:cNvPr id="566" name="Google Shape;566;p56"/>
            <p:cNvSpPr/>
            <p:nvPr/>
          </p:nvSpPr>
          <p:spPr>
            <a:xfrm>
              <a:off x="1995010" y="2742079"/>
              <a:ext cx="407879" cy="407879"/>
            </a:xfrm>
            <a:prstGeom prst="triangle">
              <a:avLst>
                <a:gd name="adj" fmla="val 10000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56"/>
            <p:cNvSpPr/>
            <p:nvPr/>
          </p:nvSpPr>
          <p:spPr>
            <a:xfrm rot="5400000">
              <a:off x="3127754" y="2263506"/>
              <a:ext cx="1439017" cy="2394493"/>
            </a:xfrm>
            <a:prstGeom prst="corner">
              <a:avLst>
                <a:gd name="adj1" fmla="val 16120"/>
                <a:gd name="adj2" fmla="val 1611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56"/>
            <p:cNvSpPr/>
            <p:nvPr/>
          </p:nvSpPr>
          <p:spPr>
            <a:xfrm>
              <a:off x="2887546" y="2978943"/>
              <a:ext cx="2161762" cy="189491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56"/>
            <p:cNvSpPr txBox="1"/>
            <p:nvPr/>
          </p:nvSpPr>
          <p:spPr>
            <a:xfrm>
              <a:off x="2887546" y="2978943"/>
              <a:ext cx="2161762" cy="189491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Open Sans"/>
                <a:buNone/>
              </a:pPr>
              <a:r>
                <a:rPr lang="en-US" sz="2000" b="0" i="0" u="none" strike="noStrike" cap="none">
                  <a:solidFill>
                    <a:schemeClr val="dk1"/>
                  </a:solidFill>
                  <a:latin typeface="Open Sans"/>
                  <a:ea typeface="Open Sans"/>
                  <a:cs typeface="Open Sans"/>
                  <a:sym typeface="Open Sans"/>
                </a:rPr>
                <a:t>Extract the features from the dataset</a:t>
              </a:r>
              <a:endParaRPr sz="1400" b="0" i="0" u="none" strike="noStrike" cap="none">
                <a:solidFill>
                  <a:srgbClr val="000000"/>
                </a:solidFill>
                <a:latin typeface="Arial"/>
                <a:ea typeface="Arial"/>
                <a:cs typeface="Arial"/>
                <a:sym typeface="Arial"/>
              </a:endParaRPr>
            </a:p>
          </p:txBody>
        </p:sp>
        <p:sp>
          <p:nvSpPr>
            <p:cNvPr id="570" name="Google Shape;570;p56"/>
            <p:cNvSpPr/>
            <p:nvPr/>
          </p:nvSpPr>
          <p:spPr>
            <a:xfrm>
              <a:off x="4641429" y="2087220"/>
              <a:ext cx="407879" cy="407879"/>
            </a:xfrm>
            <a:prstGeom prst="triangle">
              <a:avLst>
                <a:gd name="adj" fmla="val 10000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56"/>
            <p:cNvSpPr/>
            <p:nvPr/>
          </p:nvSpPr>
          <p:spPr>
            <a:xfrm rot="5400000">
              <a:off x="5774174" y="1608647"/>
              <a:ext cx="1439017" cy="2394493"/>
            </a:xfrm>
            <a:prstGeom prst="corner">
              <a:avLst>
                <a:gd name="adj1" fmla="val 16120"/>
                <a:gd name="adj2" fmla="val 1611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56"/>
            <p:cNvSpPr/>
            <p:nvPr/>
          </p:nvSpPr>
          <p:spPr>
            <a:xfrm>
              <a:off x="5533966" y="2324084"/>
              <a:ext cx="2161762" cy="189491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6"/>
            <p:cNvSpPr txBox="1"/>
            <p:nvPr/>
          </p:nvSpPr>
          <p:spPr>
            <a:xfrm>
              <a:off x="5533966" y="2324084"/>
              <a:ext cx="2161762" cy="189491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Open Sans"/>
                <a:buNone/>
              </a:pPr>
              <a:r>
                <a:rPr lang="en-US" sz="2000" b="0" i="0" u="none" strike="noStrike" cap="none">
                  <a:solidFill>
                    <a:schemeClr val="dk1"/>
                  </a:solidFill>
                  <a:latin typeface="Open Sans"/>
                  <a:ea typeface="Open Sans"/>
                  <a:cs typeface="Open Sans"/>
                  <a:sym typeface="Open Sans"/>
                </a:rPr>
                <a:t>Identify the problem type</a:t>
              </a:r>
              <a:endParaRPr sz="1400" b="0" i="0" u="none" strike="noStrike" cap="none">
                <a:solidFill>
                  <a:srgbClr val="000000"/>
                </a:solidFill>
                <a:latin typeface="Arial"/>
                <a:ea typeface="Arial"/>
                <a:cs typeface="Arial"/>
                <a:sym typeface="Arial"/>
              </a:endParaRPr>
            </a:p>
          </p:txBody>
        </p:sp>
        <p:sp>
          <p:nvSpPr>
            <p:cNvPr id="574" name="Google Shape;574;p56"/>
            <p:cNvSpPr/>
            <p:nvPr/>
          </p:nvSpPr>
          <p:spPr>
            <a:xfrm>
              <a:off x="7287848" y="1432361"/>
              <a:ext cx="407879" cy="407879"/>
            </a:xfrm>
            <a:prstGeom prst="triangle">
              <a:avLst>
                <a:gd name="adj" fmla="val 10000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56"/>
            <p:cNvSpPr/>
            <p:nvPr/>
          </p:nvSpPr>
          <p:spPr>
            <a:xfrm rot="5400000">
              <a:off x="8420593" y="953788"/>
              <a:ext cx="1439017" cy="2394493"/>
            </a:xfrm>
            <a:prstGeom prst="corner">
              <a:avLst>
                <a:gd name="adj1" fmla="val 16120"/>
                <a:gd name="adj2" fmla="val 1611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56"/>
            <p:cNvSpPr/>
            <p:nvPr/>
          </p:nvSpPr>
          <p:spPr>
            <a:xfrm>
              <a:off x="8180385" y="1669225"/>
              <a:ext cx="2161762" cy="189491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56"/>
            <p:cNvSpPr txBox="1"/>
            <p:nvPr/>
          </p:nvSpPr>
          <p:spPr>
            <a:xfrm>
              <a:off x="8180385" y="1669225"/>
              <a:ext cx="2161762" cy="189491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Open Sans"/>
                <a:buNone/>
              </a:pPr>
              <a:r>
                <a:rPr lang="en-US" sz="2000" b="0" i="0" u="none" strike="noStrike" cap="none">
                  <a:solidFill>
                    <a:schemeClr val="dk1"/>
                  </a:solidFill>
                  <a:latin typeface="Open Sans"/>
                  <a:ea typeface="Open Sans"/>
                  <a:cs typeface="Open Sans"/>
                  <a:sym typeface="Open Sans"/>
                </a:rPr>
                <a:t>Choose the right model</a:t>
              </a:r>
              <a:endParaRPr sz="1400" b="0" i="0" u="none" strike="noStrike" cap="none">
                <a:solidFill>
                  <a:srgbClr val="000000"/>
                </a:solidFill>
                <a:latin typeface="Arial"/>
                <a:ea typeface="Arial"/>
                <a:cs typeface="Arial"/>
                <a:sym typeface="Arial"/>
              </a:endParaRPr>
            </a:p>
          </p:txBody>
        </p:sp>
        <p:sp>
          <p:nvSpPr>
            <p:cNvPr id="578" name="Google Shape;578;p56"/>
            <p:cNvSpPr/>
            <p:nvPr/>
          </p:nvSpPr>
          <p:spPr>
            <a:xfrm>
              <a:off x="9934268" y="777502"/>
              <a:ext cx="407879" cy="407879"/>
            </a:xfrm>
            <a:prstGeom prst="triangle">
              <a:avLst>
                <a:gd name="adj" fmla="val 10000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56"/>
            <p:cNvSpPr/>
            <p:nvPr/>
          </p:nvSpPr>
          <p:spPr>
            <a:xfrm rot="5400000">
              <a:off x="11067012" y="298928"/>
              <a:ext cx="1439017" cy="2394493"/>
            </a:xfrm>
            <a:prstGeom prst="corner">
              <a:avLst>
                <a:gd name="adj1" fmla="val 16120"/>
                <a:gd name="adj2" fmla="val 1611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56"/>
            <p:cNvSpPr/>
            <p:nvPr/>
          </p:nvSpPr>
          <p:spPr>
            <a:xfrm>
              <a:off x="10826804" y="1014366"/>
              <a:ext cx="2161762" cy="189491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56"/>
            <p:cNvSpPr txBox="1"/>
            <p:nvPr/>
          </p:nvSpPr>
          <p:spPr>
            <a:xfrm>
              <a:off x="10826804" y="1014366"/>
              <a:ext cx="2161762" cy="189491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Open Sans"/>
                <a:buNone/>
              </a:pPr>
              <a:r>
                <a:rPr lang="en-US" sz="2000" b="0" i="0" u="none" strike="noStrike" cap="none">
                  <a:solidFill>
                    <a:schemeClr val="dk1"/>
                  </a:solidFill>
                  <a:latin typeface="Open Sans"/>
                  <a:ea typeface="Open Sans"/>
                  <a:cs typeface="Open Sans"/>
                  <a:sym typeface="Open Sans"/>
                </a:rPr>
                <a:t>Train and test the model</a:t>
              </a:r>
              <a:endParaRPr sz="1400" b="0" i="0" u="none" strike="noStrike" cap="none">
                <a:solidFill>
                  <a:srgbClr val="000000"/>
                </a:solidFill>
                <a:latin typeface="Arial"/>
                <a:ea typeface="Arial"/>
                <a:cs typeface="Arial"/>
                <a:sym typeface="Arial"/>
              </a:endParaRPr>
            </a:p>
          </p:txBody>
        </p:sp>
        <p:sp>
          <p:nvSpPr>
            <p:cNvPr id="582" name="Google Shape;582;p56"/>
            <p:cNvSpPr/>
            <p:nvPr/>
          </p:nvSpPr>
          <p:spPr>
            <a:xfrm>
              <a:off x="12580687" y="122643"/>
              <a:ext cx="407879" cy="407879"/>
            </a:xfrm>
            <a:prstGeom prst="triangle">
              <a:avLst>
                <a:gd name="adj" fmla="val 10000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56"/>
            <p:cNvSpPr/>
            <p:nvPr/>
          </p:nvSpPr>
          <p:spPr>
            <a:xfrm rot="5400000">
              <a:off x="13713431" y="-355930"/>
              <a:ext cx="1439017" cy="2394493"/>
            </a:xfrm>
            <a:prstGeom prst="corner">
              <a:avLst>
                <a:gd name="adj1" fmla="val 16120"/>
                <a:gd name="adj2" fmla="val 16110"/>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56"/>
            <p:cNvSpPr/>
            <p:nvPr/>
          </p:nvSpPr>
          <p:spPr>
            <a:xfrm>
              <a:off x="13473223" y="359507"/>
              <a:ext cx="2161762" cy="189491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56"/>
            <p:cNvSpPr txBox="1"/>
            <p:nvPr/>
          </p:nvSpPr>
          <p:spPr>
            <a:xfrm>
              <a:off x="13473223" y="359507"/>
              <a:ext cx="2161762" cy="189491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Open Sans"/>
                <a:buNone/>
              </a:pPr>
              <a:r>
                <a:rPr lang="en-US" sz="2000" b="0" i="0" u="none" strike="noStrike" cap="none">
                  <a:solidFill>
                    <a:schemeClr val="dk1"/>
                  </a:solidFill>
                  <a:latin typeface="Open Sans"/>
                  <a:ea typeface="Open Sans"/>
                  <a:cs typeface="Open Sans"/>
                  <a:sym typeface="Open Sans"/>
                </a:rPr>
                <a:t>Strive for accuracy</a:t>
              </a:r>
              <a:endParaRPr sz="1400" b="0" i="0" u="none" strike="noStrike" cap="none">
                <a:solidFill>
                  <a:srgbClr val="000000"/>
                </a:solidFill>
                <a:latin typeface="Arial"/>
                <a:ea typeface="Arial"/>
                <a:cs typeface="Arial"/>
                <a:sym typeface="Arial"/>
              </a:endParaRPr>
            </a:p>
          </p:txBody>
        </p:sp>
      </p:grpSp>
      <p:pic>
        <p:nvPicPr>
          <p:cNvPr id="586" name="Google Shape;586;p56"/>
          <p:cNvPicPr preferRelativeResize="0"/>
          <p:nvPr/>
        </p:nvPicPr>
        <p:blipFill rotWithShape="1">
          <a:blip r:embed="rId3">
            <a:alphaModFix/>
          </a:blip>
          <a:srcRect/>
          <a:stretch/>
        </p:blipFill>
        <p:spPr>
          <a:xfrm>
            <a:off x="3924412" y="506872"/>
            <a:ext cx="8375915" cy="62419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9141</Words>
  <Application>Microsoft Office PowerPoint</Application>
  <PresentationFormat>Custom</PresentationFormat>
  <Paragraphs>976</Paragraphs>
  <Slides>86</Slides>
  <Notes>86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86</vt:i4>
      </vt:variant>
    </vt:vector>
  </HeadingPairs>
  <TitlesOfParts>
    <vt:vector size="93" baseType="lpstr">
      <vt:lpstr>Arial</vt:lpstr>
      <vt:lpstr>Open Sans ExtraBold</vt:lpstr>
      <vt:lpstr>Courier New</vt:lpstr>
      <vt:lpstr>Open Sans</vt:lpstr>
      <vt:lpstr>Calibri</vt:lpstr>
      <vt:lpstr>Office Theme</vt:lpstr>
      <vt:lpstr>1_Office Theme</vt:lpstr>
      <vt:lpstr>PowerPoint Presentation</vt:lpstr>
      <vt:lpstr>PowerPoint Presentation</vt:lpstr>
      <vt:lpstr>PowerPoint Presentation</vt:lpstr>
      <vt:lpstr>PowerPoint Presentation</vt:lpstr>
      <vt:lpstr>Why Machine Learning</vt:lpstr>
      <vt:lpstr>Purpose of Machine Learning</vt:lpstr>
      <vt:lpstr>Machine Learning Terminology</vt:lpstr>
      <vt:lpstr>PowerPoint Presentation</vt:lpstr>
      <vt:lpstr>Machine Learning Approach</vt:lpstr>
      <vt:lpstr>Steps 1 and 2: Understand the Dataset and Extract Its Features</vt:lpstr>
      <vt:lpstr>Steps 3 and 4: Identify the Problem Type and Learning Model</vt:lpstr>
      <vt:lpstr>Steps 3 and 4: Identify the Problem Type and Learning Model</vt:lpstr>
      <vt:lpstr>Steps 3 and 4: Identify the Problem Type and Learning Model</vt:lpstr>
      <vt:lpstr>Working of Supervised Learning Model</vt:lpstr>
      <vt:lpstr>Working of Unsupervised Learning Model</vt:lpstr>
      <vt:lpstr>Steps 5 and 6: Train, Test, and Optimize the Model</vt:lpstr>
      <vt:lpstr>Steps 5 and 6: Train, Test, and Optimize the Model</vt:lpstr>
      <vt:lpstr>Steps 5 and 6: Train, Test, and Optimize the Model</vt:lpstr>
      <vt:lpstr>Supervised Learning Model Considerations</vt:lpstr>
      <vt:lpstr>PowerPoint Presentation</vt:lpstr>
      <vt:lpstr>Scikit-Learn</vt:lpstr>
      <vt:lpstr>Scikit-Learn: Problem-Solution Approach</vt:lpstr>
      <vt:lpstr>Scikit-Learn: Problem-Solution Considerations</vt:lpstr>
      <vt:lpstr>PowerPoint Presentation</vt:lpstr>
      <vt:lpstr>Supervised Learning Models: Linear Regression</vt:lpstr>
      <vt:lpstr>Supervised Learning Models: Linear Regression</vt:lpstr>
      <vt:lpstr>Supervised Learning Models: Linear Regression</vt:lpstr>
      <vt:lpstr>Supervised Learning Models: Linear Regression</vt:lpstr>
      <vt:lpstr>Supervised Learning Models: Linear Regression</vt:lpstr>
      <vt:lpstr>Loading a Dataset</vt:lpstr>
      <vt:lpstr>Linear Regression Model</vt:lpstr>
      <vt:lpstr>PowerPoint Presentation</vt:lpstr>
      <vt:lpstr>Supervised Learning Models: Logistic Regression</vt:lpstr>
      <vt:lpstr>Supervised Learning Models: Logistic Regression</vt:lpstr>
      <vt:lpstr>Supervised Learning Models: Logistic Regression</vt:lpstr>
      <vt:lpstr>PowerPoint Presentation</vt:lpstr>
      <vt:lpstr>Supervised Learning Models: K-Nearest Neighbors (K-NN)</vt:lpstr>
      <vt:lpstr>Supervised Learning Models: K-Nearest Neighbors</vt:lpstr>
      <vt:lpstr>Supervised Learning Models: K-Nearest Neighbors</vt:lpstr>
      <vt:lpstr>K-NN and Logistic Regression Models</vt:lpstr>
      <vt:lpstr>PowerPoint Presentation</vt:lpstr>
      <vt:lpstr>Unsupervised Learning Models: Clustering</vt:lpstr>
      <vt:lpstr>Unsupervised Learning Models: K-Means Clustering</vt:lpstr>
      <vt:lpstr>Unsupervised Learning Models: K-Means Clustering</vt:lpstr>
      <vt:lpstr>Unsupervised Learning Models: K-Means Clustering</vt:lpstr>
      <vt:lpstr>Unsupervised Learning Models: K-Means Clustering</vt:lpstr>
      <vt:lpstr>Unsupervised Learning Models: K-Means Clustering</vt:lpstr>
      <vt:lpstr>Unsupervised Learning Models: K-Means Clustering</vt:lpstr>
      <vt:lpstr>K-Means Clustering</vt:lpstr>
      <vt:lpstr>PowerPoint Presentation</vt:lpstr>
      <vt:lpstr>Unsupervised Learning Models: Dimensionality Reduction</vt:lpstr>
      <vt:lpstr>Unsupervised Learning Models: Dimensionality Reduction</vt:lpstr>
      <vt:lpstr>PowerPoint Presentation</vt:lpstr>
      <vt:lpstr>Unsupervised Learning Models: Principal Component Analysis (PCA)</vt:lpstr>
      <vt:lpstr>Unsupervised Learning Models: Principal Component Analysis</vt:lpstr>
      <vt:lpstr>Principal Component Analysis (PCA)</vt:lpstr>
      <vt:lpstr>Pipeline</vt:lpstr>
      <vt:lpstr>Pipelines</vt:lpstr>
      <vt:lpstr>Model Persistence</vt:lpstr>
      <vt:lpstr>Model Persistence</vt:lpstr>
      <vt:lpstr>Model Evaluation: Metric Functions</vt:lpstr>
      <vt:lpstr>Evaluation of Dataset</vt:lpstr>
      <vt:lpstr>Evaluation of Dataset</vt:lpstr>
      <vt:lpstr>Listing the Glucose Level Readings</vt:lpstr>
      <vt:lpstr>Listing the Glucose Level Readings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Shreyas RK</dc:creator>
  <cp:lastModifiedBy>Shreyas RK</cp:lastModifiedBy>
  <cp:revision>1</cp:revision>
  <dcterms:modified xsi:type="dcterms:W3CDTF">2020-02-21T12:19:44Z</dcterms:modified>
</cp:coreProperties>
</file>